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3" r:id="rId4"/>
    <p:sldId id="259" r:id="rId5"/>
    <p:sldId id="270" r:id="rId6"/>
    <p:sldId id="272" r:id="rId7"/>
    <p:sldId id="281" r:id="rId8"/>
    <p:sldId id="280" r:id="rId9"/>
    <p:sldId id="274" r:id="rId10"/>
    <p:sldId id="276" r:id="rId11"/>
    <p:sldId id="275" r:id="rId12"/>
    <p:sldId id="279" r:id="rId13"/>
    <p:sldId id="278"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4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C2EA564-3022-4A18-8A65-F593A7D7E5F5}" type="datetimeFigureOut">
              <a:rPr lang="nl-NL" smtClean="0"/>
              <a:pPr/>
              <a:t>25-11-2016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430A4BD-C93C-43AA-B725-34860CAE9370}"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EA564-3022-4A18-8A65-F593A7D7E5F5}" type="datetimeFigureOut">
              <a:rPr lang="nl-NL" smtClean="0"/>
              <a:pPr/>
              <a:t>25-11-2016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0A4BD-C93C-43AA-B725-34860CAE9370}"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40000" contrast="-40000"/>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ctrTitle"/>
          </p:nvPr>
        </p:nvSpPr>
        <p:spPr>
          <a:xfrm>
            <a:off x="467544" y="2276872"/>
            <a:ext cx="8136904" cy="1470025"/>
          </a:xfrm>
        </p:spPr>
        <p:txBody>
          <a:bodyPr>
            <a:normAutofit fontScale="90000"/>
          </a:bodyPr>
          <a:lstStyle/>
          <a:p>
            <a:r>
              <a:rPr lang="nl-NL" sz="4800" dirty="0"/>
              <a:t>Wat is de betekenis van de Heere Jezus voor een christen?</a:t>
            </a:r>
          </a:p>
        </p:txBody>
      </p:sp>
      <p:sp>
        <p:nvSpPr>
          <p:cNvPr id="3" name="Ondertitel 2"/>
          <p:cNvSpPr>
            <a:spLocks noGrp="1"/>
          </p:cNvSpPr>
          <p:nvPr>
            <p:ph type="subTitle" idx="1"/>
          </p:nvPr>
        </p:nvSpPr>
        <p:spPr>
          <a:xfrm>
            <a:off x="1371600" y="5085184"/>
            <a:ext cx="6400800" cy="553616"/>
          </a:xfrm>
        </p:spPr>
        <p:txBody>
          <a:bodyPr>
            <a:normAutofit lnSpcReduction="10000"/>
          </a:bodyPr>
          <a:lstStyle/>
          <a:p>
            <a:r>
              <a:rPr lang="nl-NL" dirty="0" err="1">
                <a:solidFill>
                  <a:schemeClr val="tx1"/>
                </a:solidFill>
              </a:rPr>
              <a:t>BijbelGespreksGroep</a:t>
            </a:r>
            <a:r>
              <a:rPr lang="nl-NL" dirty="0">
                <a:solidFill>
                  <a:schemeClr val="tx1"/>
                </a:solidFill>
              </a:rPr>
              <a:t> (BGG)</a:t>
            </a:r>
          </a:p>
        </p:txBody>
      </p:sp>
      <p:sp>
        <p:nvSpPr>
          <p:cNvPr id="11266" name="AutoShape 2" descr="Afbeeldingsresultaat voor open boeken"/>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p:txBody>
          <a:bodyPr>
            <a:normAutofit/>
          </a:bodyPr>
          <a:lstStyle/>
          <a:p>
            <a:r>
              <a:rPr lang="nl-NL" dirty="0"/>
              <a:t>Verdiepingsvragen</a:t>
            </a:r>
          </a:p>
        </p:txBody>
      </p:sp>
      <p:sp>
        <p:nvSpPr>
          <p:cNvPr id="3" name="Tijdelijke aanduiding voor inhoud 2"/>
          <p:cNvSpPr>
            <a:spLocks noGrp="1"/>
          </p:cNvSpPr>
          <p:nvPr>
            <p:ph idx="1"/>
          </p:nvPr>
        </p:nvSpPr>
        <p:spPr>
          <a:ln>
            <a:solidFill>
              <a:srgbClr val="DCD4CE"/>
            </a:solidFill>
          </a:ln>
        </p:spPr>
        <p:txBody>
          <a:bodyPr>
            <a:normAutofit/>
          </a:bodyPr>
          <a:lstStyle/>
          <a:p>
            <a:pPr marL="457200" lvl="2" indent="-457200">
              <a:buFont typeface="+mj-lt"/>
              <a:buAutoNum type="arabicPeriod" startAt="11"/>
              <a:tabLst>
                <a:tab pos="360363" algn="l"/>
              </a:tabLst>
            </a:pPr>
            <a:r>
              <a:rPr lang="nl-NL" sz="1800" dirty="0"/>
              <a:t>Lees met elkaar uit zondag 1 van de catechismus de eerste vraag eens door.</a:t>
            </a:r>
          </a:p>
          <a:p>
            <a:pPr marL="0" lvl="2" indent="0">
              <a:buNone/>
              <a:tabLst>
                <a:tab pos="360363" algn="l"/>
              </a:tabLst>
            </a:pPr>
            <a:endParaRPr lang="nl-NL" sz="1800" dirty="0"/>
          </a:p>
          <a:p>
            <a:pPr marL="0" lvl="2" indent="0">
              <a:buNone/>
              <a:tabLst>
                <a:tab pos="360363" algn="l"/>
              </a:tabLst>
            </a:pPr>
            <a:endParaRPr lang="nl-NL" sz="1800" dirty="0"/>
          </a:p>
          <a:p>
            <a:pPr marL="0" lvl="2" indent="0">
              <a:buNone/>
              <a:tabLst>
                <a:tab pos="360363" algn="l"/>
              </a:tabLst>
            </a:pPr>
            <a:endParaRPr lang="nl-NL" sz="1800" dirty="0"/>
          </a:p>
          <a:p>
            <a:pPr marL="0" lvl="2" indent="0">
              <a:buNone/>
              <a:tabLst>
                <a:tab pos="360363" algn="l"/>
              </a:tabLst>
            </a:pPr>
            <a:endParaRPr lang="nl-NL" sz="1800" dirty="0"/>
          </a:p>
          <a:p>
            <a:pPr marL="0" lvl="2" indent="0">
              <a:buNone/>
              <a:tabLst>
                <a:tab pos="360363" algn="l"/>
              </a:tabLst>
            </a:pPr>
            <a:endParaRPr lang="nl-NL" sz="1800" dirty="0"/>
          </a:p>
          <a:p>
            <a:pPr marL="0" lvl="2" indent="0">
              <a:buNone/>
              <a:tabLst>
                <a:tab pos="360363" algn="l"/>
              </a:tabLst>
            </a:pPr>
            <a:endParaRPr lang="nl-NL" sz="1800" dirty="0"/>
          </a:p>
          <a:p>
            <a:pPr marL="0" lvl="2" indent="0">
              <a:buNone/>
              <a:tabLst>
                <a:tab pos="360363" algn="l"/>
              </a:tabLst>
            </a:pPr>
            <a:endParaRPr lang="nl-NL" sz="1800" dirty="0"/>
          </a:p>
          <a:p>
            <a:pPr marL="0" lvl="2" indent="0">
              <a:buNone/>
              <a:tabLst>
                <a:tab pos="360363" algn="l"/>
              </a:tabLst>
            </a:pPr>
            <a:endParaRPr lang="nl-NL" sz="1800" dirty="0"/>
          </a:p>
          <a:p>
            <a:pPr marL="0" indent="0">
              <a:buNone/>
              <a:tabLst>
                <a:tab pos="360363" algn="l"/>
              </a:tabLst>
            </a:pPr>
            <a:r>
              <a:rPr lang="nl-NL" sz="1800" dirty="0"/>
              <a:t> </a:t>
            </a:r>
          </a:p>
          <a:p>
            <a:pPr marL="0" indent="0">
              <a:buNone/>
              <a:tabLst>
                <a:tab pos="360363" algn="l"/>
              </a:tabLst>
            </a:pPr>
            <a:r>
              <a:rPr lang="nl-NL" sz="1800" dirty="0"/>
              <a:t>Gespreksvragen</a:t>
            </a:r>
          </a:p>
          <a:p>
            <a:pPr marL="0" indent="0">
              <a:buNone/>
              <a:tabLst>
                <a:tab pos="360363" algn="l"/>
              </a:tabLst>
            </a:pPr>
            <a:r>
              <a:rPr lang="nl-NL" sz="1800" dirty="0"/>
              <a:t>a. Wat zegt het antwoord op deze eerste vraag over de zonde?</a:t>
            </a:r>
          </a:p>
          <a:p>
            <a:pPr marL="0" indent="0">
              <a:buNone/>
              <a:tabLst>
                <a:tab pos="360363" algn="l"/>
              </a:tabLst>
            </a:pPr>
            <a:r>
              <a:rPr lang="nl-NL" sz="1800" dirty="0"/>
              <a:t>b. Kun je verwoorden, wat deze woorden voor jou persoonlijk betekenen?</a:t>
            </a:r>
          </a:p>
          <a:p>
            <a:endParaRPr lang="nl-NL" dirty="0"/>
          </a:p>
        </p:txBody>
      </p:sp>
      <p:sp>
        <p:nvSpPr>
          <p:cNvPr id="4" name="Tekstvak 3"/>
          <p:cNvSpPr txBox="1"/>
          <p:nvPr/>
        </p:nvSpPr>
        <p:spPr>
          <a:xfrm>
            <a:off x="468040" y="2132856"/>
            <a:ext cx="8218760" cy="2585323"/>
          </a:xfrm>
          <a:prstGeom prst="rect">
            <a:avLst/>
          </a:prstGeom>
          <a:noFill/>
          <a:ln w="19050">
            <a:solidFill>
              <a:schemeClr val="tx1"/>
            </a:solidFill>
          </a:ln>
        </p:spPr>
        <p:txBody>
          <a:bodyPr wrap="square" rtlCol="0">
            <a:spAutoFit/>
          </a:bodyPr>
          <a:lstStyle/>
          <a:p>
            <a:pPr>
              <a:tabLst>
                <a:tab pos="360363" algn="l"/>
              </a:tabLst>
            </a:pPr>
            <a:r>
              <a:rPr lang="nl-NL" i="1" dirty="0"/>
              <a:t>Vr.1. Wat is uw enige troost, beide in het leven en sterven? </a:t>
            </a:r>
          </a:p>
          <a:p>
            <a:pPr>
              <a:tabLst>
                <a:tab pos="360363" algn="l"/>
              </a:tabLst>
            </a:pPr>
            <a:r>
              <a:rPr lang="nl-NL" i="1" dirty="0"/>
              <a:t> </a:t>
            </a:r>
          </a:p>
          <a:p>
            <a:pPr>
              <a:tabLst>
                <a:tab pos="360363" algn="l"/>
              </a:tabLst>
            </a:pPr>
            <a:r>
              <a:rPr lang="nl-NL" i="1" dirty="0"/>
              <a:t>Antw. Dat ik met lichaam en ziel, beide in het leven en sterven, niet mijn, maar mijns getrouwen Zaligmakers Jezus Christus eigen ben, Die met Zijn dierbaar bloed voor al mijn zonden </a:t>
            </a:r>
            <a:r>
              <a:rPr lang="nl-NL" i="1" dirty="0" err="1"/>
              <a:t>volkomenlijk</a:t>
            </a:r>
            <a:r>
              <a:rPr lang="nl-NL" i="1" dirty="0"/>
              <a:t> betaald en mij uit alle heerschappij des duivels verlost heeft, en alzo bewaart, dat zonder den wil mijns </a:t>
            </a:r>
            <a:r>
              <a:rPr lang="nl-NL" i="1" dirty="0" err="1"/>
              <a:t>hemelsen</a:t>
            </a:r>
            <a:r>
              <a:rPr lang="nl-NL" i="1" dirty="0"/>
              <a:t> Vaders geen haar van mijn hoofd vallen kan, ja ook, dat mij alle ding tot mijn zaligheid dienen moet; waarom Hij mij ook door Zijn Heiligen Geest van het eeuwige leven verzekert, en Hem voortaan te leven van harte willig en bereid maakt.</a:t>
            </a:r>
          </a:p>
        </p:txBody>
      </p:sp>
    </p:spTree>
    <p:extLst>
      <p:ext uri="{BB962C8B-B14F-4D97-AF65-F5344CB8AC3E}">
        <p14:creationId xmlns:p14="http://schemas.microsoft.com/office/powerpoint/2010/main" val="3946561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810344"/>
          </a:xfrm>
        </p:spPr>
        <p:txBody>
          <a:bodyPr>
            <a:normAutofit/>
          </a:bodyPr>
          <a:lstStyle/>
          <a:p>
            <a:r>
              <a:rPr lang="nl-NL" dirty="0"/>
              <a:t>Verdiepingsvragen</a:t>
            </a:r>
          </a:p>
        </p:txBody>
      </p:sp>
      <p:sp>
        <p:nvSpPr>
          <p:cNvPr id="3" name="Tijdelijke aanduiding voor inhoud 2"/>
          <p:cNvSpPr>
            <a:spLocks noGrp="1"/>
          </p:cNvSpPr>
          <p:nvPr>
            <p:ph idx="1"/>
          </p:nvPr>
        </p:nvSpPr>
        <p:spPr>
          <a:xfrm>
            <a:off x="457200" y="1098693"/>
            <a:ext cx="8229600" cy="5107706"/>
          </a:xfrm>
        </p:spPr>
        <p:txBody>
          <a:bodyPr>
            <a:normAutofit/>
          </a:bodyPr>
          <a:lstStyle/>
          <a:p>
            <a:pPr marL="365125" lvl="2" indent="-365125">
              <a:buAutoNum type="arabicPeriod" startAt="12"/>
              <a:tabLst>
                <a:tab pos="360363" algn="l"/>
              </a:tabLst>
            </a:pPr>
            <a:r>
              <a:rPr lang="nl-NL" sz="1900" dirty="0"/>
              <a:t>Probeer samen Artikel 14 van de Nederlandse Geloofsbelijdenis (NBG) te lezen, best een pittig stuk tekst. </a:t>
            </a:r>
          </a:p>
          <a:p>
            <a:pPr marL="457200" lvl="2" indent="-365125">
              <a:buAutoNum type="alphaLcPeriod"/>
              <a:tabLst>
                <a:tab pos="442913" algn="l"/>
              </a:tabLst>
            </a:pPr>
            <a:r>
              <a:rPr lang="nl-NL" sz="1900" dirty="0"/>
              <a:t>Probeer de betekenis met elkaar in eigen woorden weer te geven</a:t>
            </a:r>
          </a:p>
          <a:p>
            <a:pPr marL="457200" lvl="2" indent="-365125">
              <a:buAutoNum type="alphaLcPeriod"/>
              <a:tabLst>
                <a:tab pos="442913" algn="l"/>
              </a:tabLst>
            </a:pPr>
            <a:r>
              <a:rPr lang="nl-NL" sz="1900" dirty="0"/>
              <a:t>De NBG is in 1561 geschreven door Guido de </a:t>
            </a:r>
            <a:r>
              <a:rPr lang="nl-NL" sz="1900" dirty="0" err="1"/>
              <a:t>Brès</a:t>
            </a:r>
            <a:r>
              <a:rPr lang="nl-NL" sz="1900" dirty="0"/>
              <a:t> om de Spaanse koning uit te leggen, wat volgens de protestanten de inhoud van het christelijk geloof was. Begrijpen jullie wat de NBG zegt over de zonde?</a:t>
            </a:r>
          </a:p>
          <a:p>
            <a:pPr marL="457200" indent="-365125">
              <a:buAutoNum type="alphaLcPeriod" startAt="2"/>
              <a:tabLst>
                <a:tab pos="442913" algn="l"/>
              </a:tabLst>
            </a:pPr>
            <a:r>
              <a:rPr lang="nl-NL" sz="1900" dirty="0"/>
              <a:t>Kan dit artikel je helpen om het begrip ‘zonde’ uit te leggen?</a:t>
            </a:r>
          </a:p>
          <a:p>
            <a:pPr marL="457200" indent="-365125">
              <a:buAutoNum type="alphaLcPeriod" startAt="3"/>
              <a:tabLst>
                <a:tab pos="442913" algn="l"/>
              </a:tabLst>
            </a:pPr>
            <a:r>
              <a:rPr lang="nl-NL" sz="1900" dirty="0"/>
              <a:t>Herken je in je eigen leven iets van de ‘zonde’ zoals die in dit artikel beschreven wordt? </a:t>
            </a:r>
          </a:p>
          <a:p>
            <a:pPr marL="0" indent="0">
              <a:buNone/>
            </a:pPr>
            <a:endParaRPr lang="nl-NL" dirty="0"/>
          </a:p>
          <a:p>
            <a:endParaRPr lang="nl-NL" dirty="0"/>
          </a:p>
        </p:txBody>
      </p:sp>
      <p:sp>
        <p:nvSpPr>
          <p:cNvPr id="6" name="Tekstvak 5"/>
          <p:cNvSpPr txBox="1"/>
          <p:nvPr/>
        </p:nvSpPr>
        <p:spPr>
          <a:xfrm>
            <a:off x="516378" y="4223876"/>
            <a:ext cx="8111244" cy="2308324"/>
          </a:xfrm>
          <a:prstGeom prst="rect">
            <a:avLst/>
          </a:prstGeom>
          <a:noFill/>
          <a:ln w="12700">
            <a:solidFill>
              <a:schemeClr val="tx1"/>
            </a:solidFill>
          </a:ln>
        </p:spPr>
        <p:txBody>
          <a:bodyPr wrap="square" rtlCol="0">
            <a:spAutoFit/>
          </a:bodyPr>
          <a:lstStyle/>
          <a:p>
            <a:r>
              <a:rPr lang="nl-NL" sz="1600" dirty="0"/>
              <a:t>ARTIKEL 14: De schepping van de mens; zijn val en zijn verdorvenheid</a:t>
            </a:r>
          </a:p>
          <a:p>
            <a:r>
              <a:rPr lang="nl-NL" sz="1600" dirty="0"/>
              <a:t>Wij geloven dat God de mens uit het stof van de aarde geschapen heeft en hem gemaakt en gevormd heeft naar zijn beeld en gelijkenis: goed, rechtvaardig en heilig, zodat hij met zijn wil in alles overeen kon stemmen met de wil van God. Maar toen de mens in die eervolle positie verkeerde, heeft hij er geen acht op geslagen en zijn bevoorrechte plaats niet erkend. Hij heeft zich, door gehoor te geven aan het woord van de duivel, willens en wetens aan de zonde onderworpen en daarmee aan de dood en de vervloeking. Want het gebod ten leven dat hij ontvangen had, heeft hij overtreden en door zijn zonde heeft hij de gemeenschap met God, die zijn ware leven was, verbroken. </a:t>
            </a:r>
          </a:p>
        </p:txBody>
      </p:sp>
    </p:spTree>
    <p:extLst>
      <p:ext uri="{BB962C8B-B14F-4D97-AF65-F5344CB8AC3E}">
        <p14:creationId xmlns:p14="http://schemas.microsoft.com/office/powerpoint/2010/main" val="2666710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10305"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810344"/>
          </a:xfrm>
        </p:spPr>
        <p:txBody>
          <a:bodyPr>
            <a:normAutofit/>
          </a:bodyPr>
          <a:lstStyle/>
          <a:p>
            <a:r>
              <a:rPr lang="nl-NL" dirty="0"/>
              <a:t>Verdiepingsvragen</a:t>
            </a:r>
          </a:p>
        </p:txBody>
      </p:sp>
      <p:sp>
        <p:nvSpPr>
          <p:cNvPr id="6" name="Tekstvak 5"/>
          <p:cNvSpPr txBox="1"/>
          <p:nvPr/>
        </p:nvSpPr>
        <p:spPr>
          <a:xfrm>
            <a:off x="457200" y="1196752"/>
            <a:ext cx="7992888" cy="5262979"/>
          </a:xfrm>
          <a:prstGeom prst="rect">
            <a:avLst/>
          </a:prstGeom>
          <a:noFill/>
          <a:ln w="12700">
            <a:solidFill>
              <a:schemeClr val="tx1"/>
            </a:solidFill>
          </a:ln>
        </p:spPr>
        <p:txBody>
          <a:bodyPr wrap="square" rtlCol="0">
            <a:spAutoFit/>
          </a:bodyPr>
          <a:lstStyle/>
          <a:p>
            <a:r>
              <a:rPr lang="nl-NL" sz="1600" dirty="0"/>
              <a:t>Zo heeft hij zijn hele natuur verdorven en daarmee de lichamelijke en geestelijke dood verdiend. Doordat hij in al zijn doen en laten goddeloos, verkeerd en ontaard is geworden, heeft hij alle voortreffelijke gaven die hij van God had ontvangen, verloren. Hij heeft daarvan niets overgehouden dan geringe sporen, die niettemin voldoende zijn om de mens iedere verontschuldiging te ontnemen. Al het licht in ons is immers in duisternis veranderd, zoals de Schrift ons leert: Het licht schijnt in de duisternis en de duisternis heeft het niet gegrepen (Joh. 1 : 5). Hier noemt te apostel Johannes de mensen duisternis. </a:t>
            </a:r>
          </a:p>
          <a:p>
            <a:r>
              <a:rPr lang="nl-NL" sz="1600" dirty="0"/>
              <a:t>Daarom verwerpen wij al wat men in strijd hiermee leert over de vrije wil van de mens, omdat de mens slechts een slaaf van de zonde is en niets kan aannemen, of het moet hem uit de hemel gegeven zijn (Joh. 3 : 27). Want wie zal zich erop beroemen uit eigen kracht iets goeds te kunnen doen, daar Christus immers zegt: Niemand kan tot Mij komen, tenzij de Vader, die Mij gezonden heeft, hem trekt (Joh. 6 : 44)? Wie zal wijzen op zijn eigen wil, als hij weet dat de gezindheid van het vlees vijandschap is tegen God (Rom. 8 : 7)? Wie zal de moed hebben te spreken over eigen kennis, wanneer hij inziet dat een </a:t>
            </a:r>
            <a:r>
              <a:rPr lang="nl-NL" sz="1600" dirty="0" err="1"/>
              <a:t>ongeestelijk</a:t>
            </a:r>
            <a:r>
              <a:rPr lang="nl-NL" sz="1600" dirty="0"/>
              <a:t> mens niet aanvaardt wat van Gods Geest is (1 Kor. 2 : 14)? Kortom, wie zal ook maar één eigen denkbeeld naar voren brengen, wanneer hij weet dat wij niet bekwaam zijn iets uit onszelf te denken, maar dat onze bekwaamheid Gods werk is (2 Kor. 3 : 5)? </a:t>
            </a:r>
          </a:p>
          <a:p>
            <a:r>
              <a:rPr lang="nl-NL" sz="1600" dirty="0"/>
              <a:t>Daarom hoort het woord van de apostel onwrikbaar vastgehouden te worden, dat het God is die om zijn welbehagen zowel het willen als het werken in ons werkt (Filip. 2 : 13). Want geen kennis of wil is in overeenstemming met die van God, als Christus ze niet in de mens tot stand heeft gebracht, zoals Hij ons leert met de woorden: Zonder Mij kunt gij niets doen (Joh.15 : 5).</a:t>
            </a:r>
          </a:p>
        </p:txBody>
      </p:sp>
    </p:spTree>
    <p:extLst>
      <p:ext uri="{BB962C8B-B14F-4D97-AF65-F5344CB8AC3E}">
        <p14:creationId xmlns:p14="http://schemas.microsoft.com/office/powerpoint/2010/main" val="1444292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p:txBody>
          <a:bodyPr>
            <a:normAutofit/>
          </a:bodyPr>
          <a:lstStyle/>
          <a:p>
            <a:r>
              <a:rPr lang="nl-NL" dirty="0"/>
              <a:t>Vragen ter bespreking</a:t>
            </a:r>
          </a:p>
        </p:txBody>
      </p:sp>
      <p:sp>
        <p:nvSpPr>
          <p:cNvPr id="3" name="Tijdelijke aanduiding voor inhoud 2"/>
          <p:cNvSpPr>
            <a:spLocks noGrp="1"/>
          </p:cNvSpPr>
          <p:nvPr>
            <p:ph idx="1"/>
          </p:nvPr>
        </p:nvSpPr>
        <p:spPr>
          <a:xfrm>
            <a:off x="457200" y="1556792"/>
            <a:ext cx="8229600" cy="4525963"/>
          </a:xfrm>
        </p:spPr>
        <p:txBody>
          <a:bodyPr>
            <a:normAutofit/>
          </a:bodyPr>
          <a:lstStyle/>
          <a:p>
            <a:pPr marL="0" indent="0">
              <a:buNone/>
            </a:pPr>
            <a:r>
              <a:rPr lang="nl-NL" b="1" dirty="0"/>
              <a:t>Om te lezen:</a:t>
            </a:r>
          </a:p>
          <a:p>
            <a:pPr marL="0" indent="0">
              <a:buNone/>
            </a:pPr>
            <a:r>
              <a:rPr lang="nl-NL" b="1" dirty="0"/>
              <a:t>Tim Keller: </a:t>
            </a:r>
          </a:p>
          <a:p>
            <a:pPr marL="0" indent="0">
              <a:buNone/>
            </a:pPr>
            <a:r>
              <a:rPr lang="nl-NL" b="1" dirty="0"/>
              <a:t>-	Kruistocht</a:t>
            </a:r>
          </a:p>
          <a:p>
            <a:pPr marL="0" indent="0">
              <a:buNone/>
            </a:pPr>
            <a:r>
              <a:rPr lang="nl-NL" b="1" dirty="0"/>
              <a:t>-	In alle redelijkheid</a:t>
            </a:r>
          </a:p>
          <a:p>
            <a:pPr marL="0" indent="0">
              <a:buNone/>
            </a:pPr>
            <a:r>
              <a:rPr lang="nl-NL" b="1" dirty="0"/>
              <a:t>Dr. W. </a:t>
            </a:r>
            <a:r>
              <a:rPr lang="nl-NL" b="1" dirty="0" err="1"/>
              <a:t>Verboom</a:t>
            </a:r>
            <a:endParaRPr lang="nl-NL" b="1" dirty="0"/>
          </a:p>
          <a:p>
            <a:pPr marL="0" indent="0">
              <a:buNone/>
            </a:pPr>
            <a:r>
              <a:rPr lang="nl-NL" b="1" dirty="0"/>
              <a:t>-	Kostbaar belijden </a:t>
            </a:r>
          </a:p>
          <a:p>
            <a:endParaRPr lang="nl-NL" dirty="0"/>
          </a:p>
        </p:txBody>
      </p:sp>
    </p:spTree>
    <p:extLst>
      <p:ext uri="{BB962C8B-B14F-4D97-AF65-F5344CB8AC3E}">
        <p14:creationId xmlns:p14="http://schemas.microsoft.com/office/powerpoint/2010/main" val="3110250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77000"/>
          </a:schemeClr>
        </a:solidFill>
        <a:effectLst/>
      </p:bgPr>
    </p:bg>
    <p:spTree>
      <p:nvGrpSpPr>
        <p:cNvPr id="1" name=""/>
        <p:cNvGrpSpPr/>
        <p:nvPr/>
      </p:nvGrpSpPr>
      <p:grpSpPr>
        <a:xfrm>
          <a:off x="0" y="0"/>
          <a:ext cx="0" cy="0"/>
          <a:chOff x="0" y="0"/>
          <a:chExt cx="0" cy="0"/>
        </a:xfrm>
      </p:grpSpPr>
      <p:pic>
        <p:nvPicPr>
          <p:cNvPr id="4" name="Afbeelding 3"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922114"/>
          </a:xfrm>
        </p:spPr>
        <p:txBody>
          <a:bodyPr>
            <a:normAutofit/>
          </a:bodyPr>
          <a:lstStyle/>
          <a:p>
            <a:r>
              <a:rPr lang="nl-NL" dirty="0"/>
              <a:t>Zingen psalm 22:1</a:t>
            </a:r>
          </a:p>
        </p:txBody>
      </p:sp>
      <p:sp>
        <p:nvSpPr>
          <p:cNvPr id="3" name="Tijdelijke aanduiding voor inhoud 2"/>
          <p:cNvSpPr>
            <a:spLocks noGrp="1"/>
          </p:cNvSpPr>
          <p:nvPr>
            <p:ph idx="1"/>
          </p:nvPr>
        </p:nvSpPr>
        <p:spPr>
          <a:xfrm>
            <a:off x="457200" y="1174126"/>
            <a:ext cx="7859216" cy="4055074"/>
          </a:xfrm>
        </p:spPr>
        <p:txBody>
          <a:bodyPr>
            <a:noAutofit/>
          </a:bodyPr>
          <a:lstStyle/>
          <a:p>
            <a:pPr marL="0" indent="0" algn="ctr">
              <a:buNone/>
            </a:pPr>
            <a:r>
              <a:rPr lang="nl-NL" sz="2000" dirty="0"/>
              <a:t>Mijn God, mijn </a:t>
            </a:r>
            <a:r>
              <a:rPr lang="nl-NL" sz="2000" i="1" dirty="0"/>
              <a:t>God,</a:t>
            </a:r>
            <a:r>
              <a:rPr lang="nl-NL" sz="2000" dirty="0"/>
              <a:t> </a:t>
            </a:r>
            <a:r>
              <a:rPr lang="nl-NL" sz="2000" i="1" dirty="0"/>
              <a:t>waarom</a:t>
            </a:r>
            <a:r>
              <a:rPr lang="nl-NL" sz="2000" dirty="0"/>
              <a:t> </a:t>
            </a:r>
            <a:r>
              <a:rPr lang="nl-NL" sz="2000" i="1" dirty="0"/>
              <a:t>ver</a:t>
            </a:r>
            <a:r>
              <a:rPr lang="nl-NL" sz="2000" dirty="0"/>
              <a:t>laat Gij mij,</a:t>
            </a:r>
            <a:br>
              <a:rPr lang="nl-NL" sz="2000" dirty="0"/>
            </a:br>
            <a:r>
              <a:rPr lang="nl-NL" sz="2000" dirty="0"/>
              <a:t>En </a:t>
            </a:r>
            <a:r>
              <a:rPr lang="nl-NL" sz="2000" i="1" dirty="0"/>
              <a:t>redt</a:t>
            </a:r>
            <a:r>
              <a:rPr lang="nl-NL" sz="2000" dirty="0"/>
              <a:t> </a:t>
            </a:r>
            <a:r>
              <a:rPr lang="nl-NL" sz="2000" i="1" dirty="0"/>
              <a:t>mij</a:t>
            </a:r>
            <a:r>
              <a:rPr lang="nl-NL" sz="2000" dirty="0"/>
              <a:t> niet, ter</a:t>
            </a:r>
            <a:r>
              <a:rPr lang="nl-NL" sz="2000" i="1" dirty="0"/>
              <a:t>wijl</a:t>
            </a:r>
            <a:r>
              <a:rPr lang="nl-NL" sz="2000" dirty="0"/>
              <a:t> </a:t>
            </a:r>
            <a:r>
              <a:rPr lang="nl-NL" sz="2000" i="1" dirty="0"/>
              <a:t>ik</a:t>
            </a:r>
            <a:r>
              <a:rPr lang="nl-NL" sz="2000" dirty="0"/>
              <a:t> zwoeg en </a:t>
            </a:r>
            <a:r>
              <a:rPr lang="nl-NL" sz="2000" dirty="0" err="1"/>
              <a:t>strij</a:t>
            </a:r>
            <a:r>
              <a:rPr lang="nl-NL" sz="2000" dirty="0"/>
              <a:t>',</a:t>
            </a:r>
            <a:br>
              <a:rPr lang="nl-NL" sz="2000" dirty="0"/>
            </a:br>
            <a:r>
              <a:rPr lang="nl-NL" sz="2000" dirty="0"/>
              <a:t>En </a:t>
            </a:r>
            <a:r>
              <a:rPr lang="nl-NL" sz="2000" i="1" dirty="0"/>
              <a:t>brullend</a:t>
            </a:r>
            <a:r>
              <a:rPr lang="nl-NL" sz="2000" dirty="0"/>
              <a:t> </a:t>
            </a:r>
            <a:r>
              <a:rPr lang="nl-NL" sz="2000" i="1" dirty="0"/>
              <a:t>klaag</a:t>
            </a:r>
            <a:r>
              <a:rPr lang="nl-NL" sz="2000" dirty="0"/>
              <a:t> </a:t>
            </a:r>
            <a:r>
              <a:rPr lang="nl-NL" sz="2000" i="1" dirty="0"/>
              <a:t>in</a:t>
            </a:r>
            <a:r>
              <a:rPr lang="nl-NL" sz="2000" dirty="0"/>
              <a:t> </a:t>
            </a:r>
            <a:r>
              <a:rPr lang="nl-NL" sz="2000" i="1" dirty="0"/>
              <a:t>d' angsten</a:t>
            </a:r>
            <a:r>
              <a:rPr lang="nl-NL" sz="2000" dirty="0"/>
              <a:t> die ik lij',</a:t>
            </a:r>
            <a:br>
              <a:rPr lang="nl-NL" sz="2000" dirty="0"/>
            </a:br>
            <a:r>
              <a:rPr lang="nl-NL" sz="2000" dirty="0"/>
              <a:t>Dus </a:t>
            </a:r>
            <a:r>
              <a:rPr lang="nl-NL" sz="2000" i="1" dirty="0"/>
              <a:t>fel</a:t>
            </a:r>
            <a:r>
              <a:rPr lang="nl-NL" sz="2000" dirty="0"/>
              <a:t> </a:t>
            </a:r>
            <a:r>
              <a:rPr lang="nl-NL" sz="2000" i="1" dirty="0"/>
              <a:t>ge</a:t>
            </a:r>
            <a:r>
              <a:rPr lang="nl-NL" sz="2000" dirty="0"/>
              <a:t>slagen?</a:t>
            </a:r>
            <a:br>
              <a:rPr lang="nl-NL" sz="2000" dirty="0"/>
            </a:br>
            <a:r>
              <a:rPr lang="nl-NL" sz="2000" dirty="0"/>
              <a:t>'t Zij </a:t>
            </a:r>
            <a:r>
              <a:rPr lang="nl-NL" sz="2000" i="1" dirty="0"/>
              <a:t>ik,</a:t>
            </a:r>
            <a:r>
              <a:rPr lang="nl-NL" sz="2000" dirty="0"/>
              <a:t> </a:t>
            </a:r>
            <a:r>
              <a:rPr lang="nl-NL" sz="2000" i="1" dirty="0"/>
              <a:t>mijn</a:t>
            </a:r>
            <a:r>
              <a:rPr lang="nl-NL" sz="2000" dirty="0"/>
              <a:t> God, bij </a:t>
            </a:r>
            <a:r>
              <a:rPr lang="nl-NL" sz="2000" i="1" dirty="0"/>
              <a:t>dag</a:t>
            </a:r>
            <a:r>
              <a:rPr lang="nl-NL" sz="2000" dirty="0"/>
              <a:t> </a:t>
            </a:r>
            <a:r>
              <a:rPr lang="nl-NL" sz="2000" i="1" dirty="0" err="1"/>
              <a:t>moog</a:t>
            </a:r>
            <a:r>
              <a:rPr lang="nl-NL" sz="2000" i="1" dirty="0"/>
              <a:t>'</a:t>
            </a:r>
            <a:r>
              <a:rPr lang="nl-NL" sz="2000" dirty="0"/>
              <a:t> </a:t>
            </a:r>
            <a:r>
              <a:rPr lang="nl-NL" sz="2000" i="1" dirty="0"/>
              <a:t>bitter</a:t>
            </a:r>
            <a:r>
              <a:rPr lang="nl-NL" sz="2000" dirty="0"/>
              <a:t> klagen,</a:t>
            </a:r>
            <a:br>
              <a:rPr lang="nl-NL" sz="2000" dirty="0"/>
            </a:br>
            <a:r>
              <a:rPr lang="nl-NL" sz="2000" dirty="0"/>
              <a:t>Gij </a:t>
            </a:r>
            <a:r>
              <a:rPr lang="nl-NL" sz="2000" i="1" dirty="0"/>
              <a:t>antwoordt</a:t>
            </a:r>
            <a:r>
              <a:rPr lang="nl-NL" sz="2000" dirty="0"/>
              <a:t> niet; 't Zij </a:t>
            </a:r>
            <a:r>
              <a:rPr lang="nl-NL" sz="2000" i="1" dirty="0"/>
              <a:t>ik</a:t>
            </a:r>
            <a:r>
              <a:rPr lang="nl-NL" sz="2000" dirty="0"/>
              <a:t> </a:t>
            </a:r>
            <a:r>
              <a:rPr lang="nl-NL" sz="2000" i="1" dirty="0"/>
              <a:t>des</a:t>
            </a:r>
            <a:r>
              <a:rPr lang="nl-NL" sz="2000" dirty="0"/>
              <a:t> </a:t>
            </a:r>
            <a:r>
              <a:rPr lang="nl-NL" sz="2000" i="1" dirty="0"/>
              <a:t>nachts</a:t>
            </a:r>
            <a:r>
              <a:rPr lang="nl-NL" sz="2000" dirty="0"/>
              <a:t> </a:t>
            </a:r>
            <a:r>
              <a:rPr lang="nl-NL" sz="2000" i="1" dirty="0" err="1"/>
              <a:t>moog</a:t>
            </a:r>
            <a:r>
              <a:rPr lang="nl-NL" sz="2000" i="1" dirty="0"/>
              <a:t>'</a:t>
            </a:r>
            <a:r>
              <a:rPr lang="nl-NL" sz="2000" dirty="0"/>
              <a:t> kermen.</a:t>
            </a:r>
            <a:br>
              <a:rPr lang="nl-NL" sz="2000" dirty="0"/>
            </a:br>
            <a:r>
              <a:rPr lang="nl-NL" sz="2000" dirty="0"/>
              <a:t>Ik </a:t>
            </a:r>
            <a:r>
              <a:rPr lang="nl-NL" sz="2000" i="1" dirty="0"/>
              <a:t>heb</a:t>
            </a:r>
            <a:r>
              <a:rPr lang="nl-NL" sz="2000" dirty="0"/>
              <a:t> </a:t>
            </a:r>
            <a:r>
              <a:rPr lang="nl-NL" sz="2000" i="1" dirty="0"/>
              <a:t>geen</a:t>
            </a:r>
            <a:r>
              <a:rPr lang="nl-NL" sz="2000" dirty="0"/>
              <a:t> </a:t>
            </a:r>
            <a:r>
              <a:rPr lang="nl-NL" sz="2000" i="1" dirty="0"/>
              <a:t>rust,</a:t>
            </a:r>
            <a:r>
              <a:rPr lang="nl-NL" sz="2000" dirty="0"/>
              <a:t> </a:t>
            </a:r>
            <a:r>
              <a:rPr lang="nl-NL" sz="2000" i="1" dirty="0"/>
              <a:t>ook</a:t>
            </a:r>
            <a:r>
              <a:rPr lang="nl-NL" sz="2000" dirty="0"/>
              <a:t> </a:t>
            </a:r>
            <a:r>
              <a:rPr lang="nl-NL" sz="2000" i="1" dirty="0"/>
              <a:t>vind</a:t>
            </a:r>
            <a:r>
              <a:rPr lang="nl-NL" sz="2000" dirty="0"/>
              <a:t> </a:t>
            </a:r>
            <a:r>
              <a:rPr lang="nl-NL" sz="2000" i="1" dirty="0"/>
              <a:t>ik</a:t>
            </a:r>
            <a:r>
              <a:rPr lang="nl-NL" sz="2000" dirty="0"/>
              <a:t> </a:t>
            </a:r>
            <a:r>
              <a:rPr lang="nl-NL" sz="2000" i="1" dirty="0"/>
              <a:t>geen</a:t>
            </a:r>
            <a:r>
              <a:rPr lang="nl-NL" sz="2000" dirty="0"/>
              <a:t> </a:t>
            </a:r>
            <a:r>
              <a:rPr lang="nl-NL" sz="2000" i="1" dirty="0"/>
              <a:t>ont</a:t>
            </a:r>
            <a:r>
              <a:rPr lang="nl-NL" sz="2000" dirty="0"/>
              <a:t>fermen</a:t>
            </a:r>
            <a:br>
              <a:rPr lang="nl-NL" sz="2000" dirty="0"/>
            </a:br>
            <a:r>
              <a:rPr lang="nl-NL" sz="2000" dirty="0"/>
              <a:t>In mijn verdriet.  </a:t>
            </a:r>
          </a:p>
        </p:txBody>
      </p:sp>
      <p:sp>
        <p:nvSpPr>
          <p:cNvPr id="5" name="Titel 1"/>
          <p:cNvSpPr txBox="1">
            <a:spLocks/>
          </p:cNvSpPr>
          <p:nvPr/>
        </p:nvSpPr>
        <p:spPr>
          <a:xfrm>
            <a:off x="457200" y="4941168"/>
            <a:ext cx="8229600" cy="118499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dirty="0"/>
              <a:t>Bidden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p:txBody>
          <a:bodyPr>
            <a:normAutofit/>
          </a:bodyPr>
          <a:lstStyle/>
          <a:p>
            <a:r>
              <a:rPr lang="nl-NL" dirty="0"/>
              <a:t>Praktische gang van zaken</a:t>
            </a:r>
          </a:p>
        </p:txBody>
      </p:sp>
      <p:sp>
        <p:nvSpPr>
          <p:cNvPr id="3" name="Tijdelijke aanduiding voor inhoud 2"/>
          <p:cNvSpPr>
            <a:spLocks noGrp="1"/>
          </p:cNvSpPr>
          <p:nvPr>
            <p:ph idx="1"/>
          </p:nvPr>
        </p:nvSpPr>
        <p:spPr>
          <a:xfrm>
            <a:off x="457200" y="1600200"/>
            <a:ext cx="8229600" cy="3628999"/>
          </a:xfrm>
        </p:spPr>
        <p:txBody>
          <a:bodyPr>
            <a:normAutofit fontScale="92500" lnSpcReduction="20000"/>
          </a:bodyPr>
          <a:lstStyle/>
          <a:p>
            <a:pPr marL="0" indent="0">
              <a:buNone/>
            </a:pPr>
            <a:r>
              <a:rPr lang="nl-NL" dirty="0"/>
              <a:t>Terugluisteren van de inleiding:</a:t>
            </a:r>
          </a:p>
          <a:p>
            <a:pPr marL="0" indent="0">
              <a:buNone/>
              <a:tabLst>
                <a:tab pos="4129088" algn="l"/>
              </a:tabLst>
            </a:pPr>
            <a:r>
              <a:rPr lang="nl-NL" dirty="0"/>
              <a:t>Ga naar de website www.hervormdwekerom.nl open de tab agenda</a:t>
            </a:r>
          </a:p>
          <a:p>
            <a:pPr marL="0" indent="0">
              <a:buNone/>
              <a:tabLst>
                <a:tab pos="4129088" algn="l"/>
              </a:tabLst>
            </a:pPr>
            <a:r>
              <a:rPr lang="nl-NL" dirty="0"/>
              <a:t>Zoek de datum op (bv 27-10-2016)</a:t>
            </a:r>
          </a:p>
          <a:p>
            <a:pPr marL="0" indent="0">
              <a:buNone/>
              <a:tabLst>
                <a:tab pos="4129088" algn="l"/>
              </a:tabLst>
            </a:pPr>
            <a:r>
              <a:rPr lang="nl-NL" dirty="0"/>
              <a:t>Selecteer de BGG</a:t>
            </a:r>
          </a:p>
          <a:p>
            <a:pPr marL="0" indent="0">
              <a:buNone/>
              <a:tabLst>
                <a:tab pos="4129088" algn="l"/>
              </a:tabLst>
            </a:pPr>
            <a:r>
              <a:rPr lang="nl-NL" dirty="0"/>
              <a:t>Hier vindt u een link naar de PPT waarin ook de vragen staan en naar de geluidsopname van de inleiding.</a:t>
            </a:r>
          </a:p>
          <a:p>
            <a:pPr marL="0" indent="0">
              <a:buNone/>
              <a:tabLst>
                <a:tab pos="4129088" algn="l"/>
              </a:tabLst>
            </a:pPr>
            <a:endParaRPr lang="nl-NL" dirty="0"/>
          </a:p>
        </p:txBody>
      </p:sp>
    </p:spTree>
    <p:extLst>
      <p:ext uri="{BB962C8B-B14F-4D97-AF65-F5344CB8AC3E}">
        <p14:creationId xmlns:p14="http://schemas.microsoft.com/office/powerpoint/2010/main" val="380956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850106"/>
          </a:xfrm>
        </p:spPr>
        <p:txBody>
          <a:bodyPr>
            <a:normAutofit/>
          </a:bodyPr>
          <a:lstStyle/>
          <a:p>
            <a:r>
              <a:rPr lang="nl-NL" dirty="0"/>
              <a:t>Mattheüs 27:31-54</a:t>
            </a:r>
          </a:p>
        </p:txBody>
      </p:sp>
      <p:sp>
        <p:nvSpPr>
          <p:cNvPr id="3" name="Tijdelijke aanduiding voor inhoud 2"/>
          <p:cNvSpPr>
            <a:spLocks noGrp="1"/>
          </p:cNvSpPr>
          <p:nvPr>
            <p:ph idx="1"/>
          </p:nvPr>
        </p:nvSpPr>
        <p:spPr>
          <a:xfrm>
            <a:off x="457200" y="1196752"/>
            <a:ext cx="8229600" cy="5400600"/>
          </a:xfrm>
        </p:spPr>
        <p:txBody>
          <a:bodyPr>
            <a:noAutofit/>
          </a:bodyPr>
          <a:lstStyle/>
          <a:p>
            <a:pPr>
              <a:spcBef>
                <a:spcPts val="0"/>
              </a:spcBef>
              <a:buAutoNum type="arabicPeriod" startAt="31"/>
              <a:tabLst>
                <a:tab pos="360363" algn="l"/>
              </a:tabLst>
            </a:pPr>
            <a:r>
              <a:rPr lang="nl-NL" sz="1600" dirty="0"/>
              <a:t>En toen zij Hem bespot hadden, trokken zij Hem de mantel uit, trokken Hem Zijn leren 	aan en leidden Hem weg om Hem te kruisigen.</a:t>
            </a:r>
          </a:p>
          <a:p>
            <a:pPr>
              <a:spcBef>
                <a:spcPts val="0"/>
              </a:spcBef>
              <a:buAutoNum type="arabicPeriod" startAt="31"/>
              <a:tabLst>
                <a:tab pos="360363" algn="l"/>
              </a:tabLst>
            </a:pPr>
            <a:r>
              <a:rPr lang="nl-NL" sz="1600" dirty="0"/>
              <a:t>Toen zij op weg gingen, troffen zij een man uit Cyrene aan, van wie de naam Simon was; die dwongen zij om Zijn kruis te dragen.</a:t>
            </a:r>
          </a:p>
          <a:p>
            <a:pPr>
              <a:spcBef>
                <a:spcPts val="0"/>
              </a:spcBef>
              <a:buAutoNum type="arabicPeriod" startAt="31"/>
              <a:tabLst>
                <a:tab pos="360363" algn="l"/>
              </a:tabLst>
            </a:pPr>
            <a:r>
              <a:rPr lang="nl-NL" sz="1600" dirty="0"/>
              <a:t>En gekomen bij de plaats die Golgotha genoemd wordt, wat Schedelplaats betekent,</a:t>
            </a:r>
          </a:p>
          <a:p>
            <a:pPr>
              <a:spcBef>
                <a:spcPts val="0"/>
              </a:spcBef>
              <a:buAutoNum type="arabicPeriod" startAt="31"/>
              <a:tabLst>
                <a:tab pos="360363" algn="l"/>
              </a:tabLst>
            </a:pPr>
            <a:r>
              <a:rPr lang="nl-NL" sz="1600" dirty="0"/>
              <a:t>gaven zij Hem wijn vermengd met gal te drinken; maar toen Hij die geproefd had, wilde Hij die niet drinken.</a:t>
            </a:r>
          </a:p>
          <a:p>
            <a:pPr>
              <a:spcBef>
                <a:spcPts val="0"/>
              </a:spcBef>
              <a:buAutoNum type="arabicPeriod" startAt="31"/>
              <a:tabLst>
                <a:tab pos="360363" algn="l"/>
              </a:tabLst>
            </a:pPr>
            <a:r>
              <a:rPr lang="nl-NL" sz="1600" dirty="0"/>
              <a:t>Nadat zij Hem gekruisigd hadden, verdeelden zij Zijn kleren door het lot te werpen, opdat vervuld zou worden wat gezegd is door de profeet: Ze hebben Mijn kleren onder elkaar verdeeld en om Mijn kleding hebben ze het lot geworpen.</a:t>
            </a:r>
          </a:p>
          <a:p>
            <a:pPr>
              <a:spcBef>
                <a:spcPts val="0"/>
              </a:spcBef>
              <a:buAutoNum type="arabicPeriod" startAt="31"/>
              <a:tabLst>
                <a:tab pos="360363" algn="l"/>
              </a:tabLst>
            </a:pPr>
            <a:r>
              <a:rPr lang="nl-NL" sz="1600" dirty="0"/>
              <a:t>En zij gingen zitten om Hem daar te bewaken.</a:t>
            </a:r>
          </a:p>
          <a:p>
            <a:pPr>
              <a:spcBef>
                <a:spcPts val="0"/>
              </a:spcBef>
              <a:buAutoNum type="arabicPeriod" startAt="31"/>
              <a:tabLst>
                <a:tab pos="360363" algn="l"/>
              </a:tabLst>
            </a:pPr>
            <a:r>
              <a:rPr lang="nl-NL" sz="1600" dirty="0"/>
              <a:t>En zij brachten boven Zijn hoofd een opschrift aan met de beschuldiging tegen Hem: DIT IS JEZUS, DE KONING VAN DE JODEN.</a:t>
            </a:r>
          </a:p>
          <a:p>
            <a:pPr>
              <a:spcBef>
                <a:spcPts val="0"/>
              </a:spcBef>
              <a:buAutoNum type="arabicPeriod" startAt="31"/>
              <a:tabLst>
                <a:tab pos="360363" algn="l"/>
              </a:tabLst>
            </a:pPr>
            <a:r>
              <a:rPr lang="nl-NL" sz="1600" dirty="0"/>
              <a:t>Toen werden met Hem twee misdadigers gekruisigd, een aan Zijn rechter-, en een aan Zijn linkerzijde.</a:t>
            </a:r>
          </a:p>
          <a:p>
            <a:pPr>
              <a:spcBef>
                <a:spcPts val="0"/>
              </a:spcBef>
              <a:buAutoNum type="arabicPeriod" startAt="31"/>
              <a:tabLst>
                <a:tab pos="360363" algn="l"/>
              </a:tabLst>
            </a:pPr>
            <a:r>
              <a:rPr lang="nl-NL" sz="1600" dirty="0"/>
              <a:t>En de voorbijgangers lasterden Hem, schudden hun hoofd,</a:t>
            </a:r>
          </a:p>
          <a:p>
            <a:pPr>
              <a:spcBef>
                <a:spcPts val="0"/>
              </a:spcBef>
              <a:buAutoNum type="arabicPeriod" startAt="31"/>
              <a:tabLst>
                <a:tab pos="360363" algn="l"/>
              </a:tabLst>
            </a:pPr>
            <a:r>
              <a:rPr lang="nl-NL" sz="1600" dirty="0"/>
              <a:t>en zeiden: U Die de tempel afbreekt en in drie dagen opbouwt, verlos Uzelf. Als U 	de Zoon van God bent, kom dan van het kruis af! </a:t>
            </a:r>
          </a:p>
          <a:p>
            <a:pPr>
              <a:spcBef>
                <a:spcPts val="0"/>
              </a:spcBef>
              <a:buAutoNum type="arabicPeriod" startAt="40"/>
              <a:tabLst>
                <a:tab pos="360363" algn="l"/>
              </a:tabLst>
            </a:pPr>
            <a:r>
              <a:rPr lang="nl-NL" sz="1600" dirty="0"/>
              <a:t>En evenzo spotten ook de overpriesters, samen met de </a:t>
            </a:r>
            <a:r>
              <a:rPr lang="nl-NL" sz="1600" dirty="0" err="1"/>
              <a:t>schriftgeleerden</a:t>
            </a:r>
            <a:r>
              <a:rPr lang="nl-NL" sz="1600" dirty="0"/>
              <a:t> en de oudsten en de Farizeeën, en zij zeiden:</a:t>
            </a:r>
          </a:p>
          <a:p>
            <a:pPr marL="0" indent="0">
              <a:spcBef>
                <a:spcPts val="0"/>
              </a:spcBef>
              <a:buNone/>
              <a:tabLst>
                <a:tab pos="360363" algn="l"/>
              </a:tabLst>
            </a:pPr>
            <a:endParaRPr lang="nl-NL"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457200" y="274638"/>
            <a:ext cx="8229600" cy="850106"/>
          </a:xfrm>
        </p:spPr>
        <p:txBody>
          <a:bodyPr>
            <a:normAutofit/>
          </a:bodyPr>
          <a:lstStyle/>
          <a:p>
            <a:r>
              <a:rPr lang="nl-NL" dirty="0"/>
              <a:t>Bijbel </a:t>
            </a:r>
          </a:p>
        </p:txBody>
      </p:sp>
      <p:sp>
        <p:nvSpPr>
          <p:cNvPr id="3" name="Tijdelijke aanduiding voor inhoud 2"/>
          <p:cNvSpPr>
            <a:spLocks noGrp="1"/>
          </p:cNvSpPr>
          <p:nvPr>
            <p:ph idx="1"/>
          </p:nvPr>
        </p:nvSpPr>
        <p:spPr>
          <a:xfrm>
            <a:off x="457200" y="1340768"/>
            <a:ext cx="8229600" cy="5184576"/>
          </a:xfrm>
        </p:spPr>
        <p:txBody>
          <a:bodyPr>
            <a:normAutofit fontScale="47500" lnSpcReduction="20000"/>
          </a:bodyPr>
          <a:lstStyle/>
          <a:p>
            <a:pPr marL="514350" indent="-514350">
              <a:buAutoNum type="arabicPeriod" startAt="42"/>
              <a:tabLst>
                <a:tab pos="360363" algn="l"/>
              </a:tabLst>
            </a:pPr>
            <a:r>
              <a:rPr lang="nl-NL" sz="3400" dirty="0"/>
              <a:t>Anderen heeft Hij verlost, Zichzelf kan Hij niet verlossen. Als Hij de Koning van Israël is, laat Hij nu van het kruis afkomen en wij zullen Hem geloven.</a:t>
            </a:r>
          </a:p>
          <a:p>
            <a:pPr marL="514350" indent="-514350">
              <a:buAutoNum type="arabicPeriod" startAt="42"/>
              <a:tabLst>
                <a:tab pos="360363" algn="l"/>
              </a:tabLst>
            </a:pPr>
            <a:r>
              <a:rPr lang="nl-NL" sz="3400" dirty="0"/>
              <a:t>Hij heeft op God vertrouwd; laat Die Hem nu verlossen als Hij Hem welgezind is, want Hij heeft gezegd: Ik ben Gods Zoon.</a:t>
            </a:r>
          </a:p>
          <a:p>
            <a:pPr marL="514350" indent="-514350">
              <a:buAutoNum type="arabicPeriod" startAt="42"/>
              <a:tabLst>
                <a:tab pos="360363" algn="l"/>
              </a:tabLst>
            </a:pPr>
            <a:r>
              <a:rPr lang="nl-NL" sz="3400" dirty="0"/>
              <a:t>Hetzelfde verweten Hem ook de misdadigers die met Hem gekruisigd waren.</a:t>
            </a:r>
          </a:p>
          <a:p>
            <a:pPr marL="514350" indent="-514350">
              <a:buAutoNum type="arabicPeriod" startAt="42"/>
              <a:tabLst>
                <a:tab pos="360363" algn="l"/>
              </a:tabLst>
            </a:pPr>
            <a:r>
              <a:rPr lang="nl-NL" sz="3400" dirty="0"/>
              <a:t>En vanaf het zesde uur kwam er duisternis over heel de aarde, tot het negende uur toe.</a:t>
            </a:r>
          </a:p>
          <a:p>
            <a:pPr marL="514350" indent="-514350">
              <a:buAutoNum type="arabicPeriod" startAt="42"/>
              <a:tabLst>
                <a:tab pos="360363" algn="l"/>
              </a:tabLst>
            </a:pPr>
            <a:r>
              <a:rPr lang="nl-NL" sz="3400" dirty="0"/>
              <a:t>Ongeveer op het negende uur riep Jezus met een luide stem: Eli, Eli, lama </a:t>
            </a:r>
            <a:r>
              <a:rPr lang="nl-NL" sz="3400" dirty="0" err="1"/>
              <a:t>sabachtani</a:t>
            </a:r>
            <a:r>
              <a:rPr lang="nl-NL" sz="3400" dirty="0"/>
              <a:t>? Dat betekent: Mijn God, Mijn God, waarom hebt U Mij verlaten?</a:t>
            </a:r>
          </a:p>
          <a:p>
            <a:pPr marL="514350" indent="-514350">
              <a:buAutoNum type="arabicPeriod" startAt="42"/>
              <a:tabLst>
                <a:tab pos="360363" algn="l"/>
              </a:tabLst>
            </a:pPr>
            <a:r>
              <a:rPr lang="nl-NL" sz="3400" dirty="0"/>
              <a:t>Sommigen van hen die daar stonden, zeiden, toen zij dit hoorden: Hij roept Elia.</a:t>
            </a:r>
          </a:p>
          <a:p>
            <a:pPr marL="514350" indent="-514350">
              <a:buAutoNum type="arabicPeriod" startAt="42"/>
              <a:tabLst>
                <a:tab pos="360363" algn="l"/>
              </a:tabLst>
            </a:pPr>
            <a:r>
              <a:rPr lang="nl-NL" sz="3400" dirty="0"/>
              <a:t>En meteen snelde een van hen toe, nam een spons, doordrenkte die met zure wijn, stak hem op een rietstok en hij gaf Hem te drinken.</a:t>
            </a:r>
          </a:p>
          <a:p>
            <a:pPr marL="514350" indent="-514350">
              <a:buAutoNum type="arabicPeriod" startAt="42"/>
              <a:tabLst>
                <a:tab pos="360363" algn="l"/>
              </a:tabLst>
            </a:pPr>
            <a:r>
              <a:rPr lang="nl-NL" sz="3400" dirty="0"/>
              <a:t>Maar de anderen zeiden: Houd op, laten wij zien of Elia komt om Hem te verlossen.</a:t>
            </a:r>
          </a:p>
          <a:p>
            <a:pPr marL="514350" indent="-514350">
              <a:buAutoNum type="arabicPeriod" startAt="42"/>
              <a:tabLst>
                <a:tab pos="360363" algn="l"/>
              </a:tabLst>
            </a:pPr>
            <a:r>
              <a:rPr lang="nl-NL" sz="3400" dirty="0"/>
              <a:t>Jezus riep nogmaals met luide stem en gaf de geest.</a:t>
            </a:r>
          </a:p>
          <a:p>
            <a:pPr marL="514350" indent="-514350">
              <a:buAutoNum type="arabicPeriod" startAt="42"/>
              <a:tabLst>
                <a:tab pos="360363" algn="l"/>
              </a:tabLst>
            </a:pPr>
            <a:r>
              <a:rPr lang="nl-NL" sz="3400" dirty="0"/>
              <a:t>En zie, het voorhangsel van de tempel scheurde in tweeën, van boven tot beneden; de aarde beefde en de rotsen scheurden;</a:t>
            </a:r>
          </a:p>
          <a:p>
            <a:pPr marL="514350" indent="-514350">
              <a:buAutoNum type="arabicPeriod" startAt="42"/>
              <a:tabLst>
                <a:tab pos="360363" algn="l"/>
              </a:tabLst>
            </a:pPr>
            <a:r>
              <a:rPr lang="nl-NL" sz="3400" dirty="0"/>
              <a:t>ook werden de graven geopend en veel lichamen van heiligen die ontslapen waren, werden opgewekt;</a:t>
            </a:r>
          </a:p>
          <a:p>
            <a:pPr marL="514350" indent="-514350">
              <a:buAutoNum type="arabicPeriod" startAt="42"/>
              <a:tabLst>
                <a:tab pos="360363" algn="l"/>
              </a:tabLst>
            </a:pPr>
            <a:r>
              <a:rPr lang="nl-NL" sz="3400" dirty="0"/>
              <a:t>en na Zijn opwekking gingen zij uit de graven, kwamen in de heilige stad en zijn aan velen verschenen.</a:t>
            </a:r>
          </a:p>
          <a:p>
            <a:pPr marL="514350" indent="-514350">
              <a:buAutoNum type="arabicPeriod" startAt="42"/>
              <a:tabLst>
                <a:tab pos="360363" algn="l"/>
              </a:tabLst>
            </a:pPr>
            <a:r>
              <a:rPr lang="nl-NL" sz="3400" dirty="0"/>
              <a:t>En toen de hoofdman over honderd en zij die met hem Jezus bewaakten, de aardbeving zagen en de dingen die gebeurden, werden zij erg bevreesd en zeiden: Werkelijk, Dit was Gods Zoon!</a:t>
            </a:r>
          </a:p>
          <a:p>
            <a:endParaRPr lang="nl-NL" dirty="0"/>
          </a:p>
          <a:p>
            <a:endParaRPr lang="nl-NL" dirty="0"/>
          </a:p>
          <a:p>
            <a:endParaRPr lang="nl-NL" dirty="0"/>
          </a:p>
          <a:p>
            <a:endParaRPr lang="nl-NL" dirty="0"/>
          </a:p>
        </p:txBody>
      </p:sp>
    </p:spTree>
    <p:extLst>
      <p:ext uri="{BB962C8B-B14F-4D97-AF65-F5344CB8AC3E}">
        <p14:creationId xmlns:p14="http://schemas.microsoft.com/office/powerpoint/2010/main" val="3136385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spcAft>
                <a:spcPts val="1200"/>
              </a:spcAft>
              <a:buNone/>
            </a:pPr>
            <a:r>
              <a:rPr lang="nl-NL" sz="2000" b="1" i="1" dirty="0">
                <a:latin typeface="Arial" panose="020B0604020202020204" pitchFamily="34" charset="0"/>
                <a:ea typeface="Times New Roman" panose="02020603050405020304" pitchFamily="18" charset="0"/>
                <a:cs typeface="Times New Roman" panose="02020603050405020304" pitchFamily="18" charset="0"/>
              </a:rPr>
              <a:t>Het kruis van Christus heeft alles met onze zonden te maken.</a:t>
            </a:r>
          </a:p>
          <a:p>
            <a:pPr>
              <a:spcAft>
                <a:spcPts val="1200"/>
              </a:spcAft>
            </a:pPr>
            <a:r>
              <a:rPr lang="nl-NL" sz="1900" b="1" i="1" dirty="0">
                <a:latin typeface="Arial" panose="020B0604020202020204" pitchFamily="34" charset="0"/>
                <a:ea typeface="Times New Roman" panose="02020603050405020304" pitchFamily="18" charset="0"/>
                <a:cs typeface="Times New Roman" panose="02020603050405020304" pitchFamily="18" charset="0"/>
              </a:rPr>
              <a:t>De gevolgen van de zonden in vier punten samengevat:</a:t>
            </a:r>
          </a:p>
          <a:p>
            <a:pPr lvl="1">
              <a:spcAft>
                <a:spcPts val="1200"/>
              </a:spcAft>
            </a:pPr>
            <a:r>
              <a:rPr lang="nl-NL" sz="1600" b="1" i="1" dirty="0">
                <a:latin typeface="Arial" panose="020B0604020202020204" pitchFamily="34" charset="0"/>
                <a:ea typeface="Times New Roman" panose="02020603050405020304" pitchFamily="18" charset="0"/>
                <a:cs typeface="Times New Roman" panose="02020603050405020304" pitchFamily="18" charset="0"/>
              </a:rPr>
              <a:t>De zonde verontreinigt.</a:t>
            </a:r>
          </a:p>
          <a:p>
            <a:pPr lvl="1">
              <a:spcAft>
                <a:spcPts val="1200"/>
              </a:spcAft>
            </a:pPr>
            <a:r>
              <a:rPr lang="nl-NL" sz="1600" b="1" i="1" dirty="0">
                <a:latin typeface="Arial" panose="020B0604020202020204" pitchFamily="34" charset="0"/>
                <a:ea typeface="Times New Roman" panose="02020603050405020304" pitchFamily="18" charset="0"/>
                <a:cs typeface="Times New Roman" panose="02020603050405020304" pitchFamily="18" charset="0"/>
              </a:rPr>
              <a:t>De zonde heeft macht</a:t>
            </a:r>
          </a:p>
          <a:p>
            <a:pPr lvl="1">
              <a:spcAft>
                <a:spcPts val="1200"/>
              </a:spcAft>
            </a:pPr>
            <a:r>
              <a:rPr lang="nl-NL" sz="1600" b="1" i="1" dirty="0">
                <a:latin typeface="Arial" panose="020B0604020202020204" pitchFamily="34" charset="0"/>
                <a:ea typeface="Times New Roman" panose="02020603050405020304" pitchFamily="18" charset="0"/>
                <a:cs typeface="Times New Roman" panose="02020603050405020304" pitchFamily="18" charset="0"/>
              </a:rPr>
              <a:t>Zonde verdient straf</a:t>
            </a:r>
          </a:p>
          <a:p>
            <a:pPr lvl="1">
              <a:spcAft>
                <a:spcPts val="1200"/>
              </a:spcAft>
            </a:pPr>
            <a:r>
              <a:rPr lang="nl-NL" sz="1600" b="1" i="1" dirty="0">
                <a:latin typeface="Arial" panose="020B0604020202020204" pitchFamily="34" charset="0"/>
                <a:ea typeface="Times New Roman" panose="02020603050405020304" pitchFamily="18" charset="0"/>
                <a:cs typeface="Times New Roman" panose="02020603050405020304" pitchFamily="18" charset="0"/>
              </a:rPr>
              <a:t>De zonde maakt scheiding</a:t>
            </a:r>
          </a:p>
          <a:p>
            <a:pPr marL="0" indent="0">
              <a:spcAft>
                <a:spcPts val="1200"/>
              </a:spcAft>
              <a:buNone/>
            </a:pPr>
            <a:r>
              <a:rPr lang="nl-NL" sz="1900" b="1" i="1" dirty="0">
                <a:latin typeface="Arial" panose="020B0604020202020204" pitchFamily="34" charset="0"/>
                <a:ea typeface="Times New Roman" panose="02020603050405020304" pitchFamily="18" charset="0"/>
                <a:cs typeface="Times New Roman" panose="02020603050405020304" pitchFamily="18" charset="0"/>
              </a:rPr>
              <a:t>Gods oplossing: </a:t>
            </a:r>
          </a:p>
          <a:p>
            <a:pPr marL="0" indent="0">
              <a:spcAft>
                <a:spcPts val="1200"/>
              </a:spcAft>
              <a:buNone/>
            </a:pPr>
            <a:r>
              <a:rPr lang="nl-NL" sz="1600" i="1" dirty="0"/>
              <a:t>Jezus nam onze plaats in. Onderging de straf die wij hadden moeten ondergaan. Stierf de lichamelijke dood, maar moest ook de geestelijke dood, het afgesneden zijn van God ervaren om zo onze zonden te verzoenen en de gevolgen van onze zonden weg te nemen.</a:t>
            </a:r>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6" name="Titel 1"/>
          <p:cNvSpPr txBox="1">
            <a:spLocks/>
          </p:cNvSpPr>
          <p:nvPr/>
        </p:nvSpPr>
        <p:spPr>
          <a:xfrm>
            <a:off x="457200" y="369562"/>
            <a:ext cx="8229600" cy="61116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dirty="0"/>
              <a:t>Inleiding</a:t>
            </a:r>
          </a:p>
        </p:txBody>
      </p:sp>
    </p:spTree>
    <p:extLst>
      <p:ext uri="{BB962C8B-B14F-4D97-AF65-F5344CB8AC3E}">
        <p14:creationId xmlns:p14="http://schemas.microsoft.com/office/powerpoint/2010/main" val="309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3" name="Tijdelijke aanduiding voor inhoud 2"/>
          <p:cNvSpPr>
            <a:spLocks noGrp="1"/>
          </p:cNvSpPr>
          <p:nvPr>
            <p:ph idx="1"/>
          </p:nvPr>
        </p:nvSpPr>
        <p:spPr>
          <a:xfrm>
            <a:off x="467963" y="1564140"/>
            <a:ext cx="8229600" cy="4655781"/>
          </a:xfrm>
        </p:spPr>
        <p:txBody>
          <a:bodyPr>
            <a:normAutofit/>
          </a:bodyPr>
          <a:lstStyle/>
          <a:p>
            <a:pPr marL="0" indent="0">
              <a:buNone/>
            </a:pPr>
            <a:r>
              <a:rPr lang="nl-NL" sz="2200" b="1" i="1" dirty="0"/>
              <a:t>Wat zijn de gevolgen van de kruisdood?</a:t>
            </a:r>
          </a:p>
          <a:p>
            <a:pPr marL="0" indent="0">
              <a:buNone/>
            </a:pPr>
            <a:r>
              <a:rPr lang="nl-NL" sz="1700" dirty="0"/>
              <a:t>De dood en demonische machten werden verslagen, de machten van het kwaad werden ontwapend. God weet wat lijden is. </a:t>
            </a:r>
          </a:p>
          <a:p>
            <a:pPr marL="0" indent="0">
              <a:buNone/>
            </a:pPr>
            <a:r>
              <a:rPr lang="nl-NL" sz="1900" b="1" i="1" dirty="0"/>
              <a:t>Vier gevolgen:</a:t>
            </a:r>
          </a:p>
          <a:p>
            <a:r>
              <a:rPr lang="nl-NL" sz="1600" b="1" i="1" dirty="0"/>
              <a:t>Door de dood van Christus zijn wij gerechtvaardigd.</a:t>
            </a:r>
          </a:p>
          <a:p>
            <a:r>
              <a:rPr lang="nl-NL" sz="1600" b="1" i="1" dirty="0"/>
              <a:t>Hij heeft onze losprijs betaald.</a:t>
            </a:r>
          </a:p>
          <a:p>
            <a:r>
              <a:rPr lang="nl-NL" sz="1600" b="1" i="1" dirty="0"/>
              <a:t>De Heere Jezus heeft ons met Zijn bloed van de zonden gereinigd.</a:t>
            </a:r>
          </a:p>
          <a:p>
            <a:pPr>
              <a:spcAft>
                <a:spcPts val="1200"/>
              </a:spcAft>
            </a:pPr>
            <a:r>
              <a:rPr lang="nl-NL" sz="1600" b="1" i="1" dirty="0">
                <a:ea typeface="Times New Roman" panose="02020603050405020304" pitchFamily="18" charset="0"/>
                <a:cs typeface="Times New Roman" panose="02020603050405020304" pitchFamily="18" charset="0"/>
              </a:rPr>
              <a:t>Hij heeft de verbroken relatie met God hersteld!</a:t>
            </a:r>
          </a:p>
          <a:p>
            <a:pPr marL="0" indent="0">
              <a:buNone/>
            </a:pPr>
            <a:endParaRPr lang="nl-NL" sz="2000" b="1" i="1" dirty="0"/>
          </a:p>
          <a:p>
            <a:endParaRPr lang="nl-NL" sz="1600" b="1" i="1" dirty="0"/>
          </a:p>
          <a:p>
            <a:pPr marL="0" indent="0">
              <a:spcAft>
                <a:spcPts val="1200"/>
              </a:spcAft>
              <a:buNone/>
            </a:pPr>
            <a:endParaRPr lang="nl-NL" sz="1600" dirty="0">
              <a:latin typeface="Arial" panose="020B0604020202020204" pitchFamily="34" charset="0"/>
              <a:ea typeface="Times New Roman" panose="02020603050405020304" pitchFamily="18" charset="0"/>
              <a:cs typeface="Times New Roman" panose="02020603050405020304" pitchFamily="18" charset="0"/>
            </a:endParaRPr>
          </a:p>
          <a:p>
            <a:pPr lvl="2"/>
            <a:endParaRPr lang="nl-NL" sz="3600" dirty="0"/>
          </a:p>
          <a:p>
            <a:pPr marL="0" indent="0">
              <a:buNone/>
            </a:pPr>
            <a:endParaRPr lang="nl-NL" dirty="0"/>
          </a:p>
          <a:p>
            <a:endParaRPr lang="nl-NL" dirty="0"/>
          </a:p>
        </p:txBody>
      </p:sp>
      <p:sp>
        <p:nvSpPr>
          <p:cNvPr id="6" name="Titel 1"/>
          <p:cNvSpPr txBox="1">
            <a:spLocks/>
          </p:cNvSpPr>
          <p:nvPr/>
        </p:nvSpPr>
        <p:spPr>
          <a:xfrm>
            <a:off x="457200" y="369562"/>
            <a:ext cx="8229600" cy="61116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NL" dirty="0"/>
              <a:t>Inleiding</a:t>
            </a:r>
          </a:p>
        </p:txBody>
      </p:sp>
    </p:spTree>
    <p:extLst>
      <p:ext uri="{BB962C8B-B14F-4D97-AF65-F5344CB8AC3E}">
        <p14:creationId xmlns:p14="http://schemas.microsoft.com/office/powerpoint/2010/main" val="44272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a:xfrm>
            <a:off x="323528" y="476673"/>
            <a:ext cx="8445624" cy="991886"/>
          </a:xfrm>
        </p:spPr>
        <p:txBody>
          <a:bodyPr>
            <a:normAutofit/>
          </a:bodyPr>
          <a:lstStyle/>
          <a:p>
            <a:r>
              <a:rPr lang="nl-NL" dirty="0"/>
              <a:t>Vragen ter bespreking</a:t>
            </a:r>
          </a:p>
        </p:txBody>
      </p:sp>
      <p:sp>
        <p:nvSpPr>
          <p:cNvPr id="3" name="Tijdelijke aanduiding voor inhoud 2"/>
          <p:cNvSpPr>
            <a:spLocks noGrp="1"/>
          </p:cNvSpPr>
          <p:nvPr>
            <p:ph idx="1"/>
          </p:nvPr>
        </p:nvSpPr>
        <p:spPr>
          <a:xfrm>
            <a:off x="467963" y="1564140"/>
            <a:ext cx="8229600" cy="4655781"/>
          </a:xfrm>
        </p:spPr>
        <p:txBody>
          <a:bodyPr>
            <a:normAutofit fontScale="55000" lnSpcReduction="20000"/>
          </a:bodyPr>
          <a:lstStyle/>
          <a:p>
            <a:pPr marL="0" indent="0">
              <a:buNone/>
            </a:pPr>
            <a:r>
              <a:rPr lang="nl-NL" dirty="0"/>
              <a:t>Vragen:</a:t>
            </a:r>
          </a:p>
          <a:p>
            <a:pPr marL="514350" indent="-514350">
              <a:spcAft>
                <a:spcPts val="1200"/>
              </a:spcAft>
              <a:buAutoNum type="arabicPeriod"/>
              <a:tabLst>
                <a:tab pos="176213" algn="l"/>
              </a:tabLst>
            </a:pPr>
            <a:r>
              <a:rPr lang="nl-NL" sz="3300" dirty="0"/>
              <a:t>Wat is volgens Romeinen 3 vers 23 het grootste probleem waarmee ieder mens te maken heeft? Waarom? Ervaar jij dat zelf ook als een probleem?</a:t>
            </a:r>
          </a:p>
          <a:p>
            <a:pPr marL="514350" indent="-514350">
              <a:spcAft>
                <a:spcPts val="1200"/>
              </a:spcAft>
              <a:buAutoNum type="arabicPeriod"/>
              <a:tabLst>
                <a:tab pos="176213" algn="l"/>
              </a:tabLst>
            </a:pPr>
            <a:r>
              <a:rPr lang="nl-NL" dirty="0"/>
              <a:t>Waarom zegt het Nieuwe Testament met klem dat, als wij op één punt de wet overtreden, wij schuldig zijn aan de gehele wet (Jacobus 2:10)?</a:t>
            </a:r>
          </a:p>
          <a:p>
            <a:pPr marL="514350" indent="-514350">
              <a:spcAft>
                <a:spcPts val="1200"/>
              </a:spcAft>
              <a:buAutoNum type="arabicPeriod"/>
              <a:tabLst>
                <a:tab pos="176213" algn="l"/>
              </a:tabLst>
            </a:pPr>
            <a:r>
              <a:rPr lang="nl-NL" dirty="0"/>
              <a:t>Vind jij ook dat zonde verslavend werkt (Johannes 8:34)? Kunt je daar voorbeelden van noemen? Wat zijn de gevolgen van verslavende zonde(n)?</a:t>
            </a:r>
          </a:p>
          <a:p>
            <a:pPr marL="514350" indent="-514350">
              <a:spcAft>
                <a:spcPts val="1200"/>
              </a:spcAft>
              <a:buAutoNum type="arabicPeriod"/>
              <a:tabLst>
                <a:tab pos="176213" algn="l"/>
              </a:tabLst>
            </a:pPr>
            <a:r>
              <a:rPr lang="nl-NL" dirty="0"/>
              <a:t>Welke andere gevolgen heeft de zonde volgens de Bijbel (Romeinen 6:23; Jesaja 59:1-2)? Heb je daar zelf die gevolgen weleens ondervonden?</a:t>
            </a:r>
          </a:p>
          <a:p>
            <a:pPr marL="514350" indent="-514350">
              <a:spcAft>
                <a:spcPts val="1200"/>
              </a:spcAft>
              <a:buAutoNum type="arabicPeriod"/>
              <a:tabLst>
                <a:tab pos="176213" algn="l"/>
              </a:tabLst>
            </a:pPr>
            <a:r>
              <a:rPr lang="nl-NL" dirty="0"/>
              <a:t>Wat heeft God gedaan aan de zonde van de mens (2 Korinthe 5:21; Galaten 3:13)? Hoe weet je dat Hij een oplossing heeft voor de problemen die door jouw zonden zijn veroorzaakt (Jesaja 53; 1 Petrus 2:24)?</a:t>
            </a:r>
          </a:p>
          <a:p>
            <a:pPr marL="514350" indent="-514350">
              <a:buAutoNum type="arabicPeriod"/>
              <a:tabLst>
                <a:tab pos="176213" algn="l"/>
              </a:tabLst>
            </a:pPr>
            <a:r>
              <a:rPr lang="nl-NL" dirty="0"/>
              <a:t>Wat betekent rechtvaardiging (Romeinen 5:1)? Wat is het verband tussen de dood van de Heere Jezus en onze rechtvaardiging (Romeinen 3:24)?</a:t>
            </a:r>
          </a:p>
          <a:p>
            <a:pPr lvl="2"/>
            <a:endParaRPr lang="nl-NL" sz="3600" dirty="0"/>
          </a:p>
          <a:p>
            <a:pPr marL="0" indent="0">
              <a:buNone/>
            </a:pPr>
            <a:endParaRPr lang="nl-NL" dirty="0"/>
          </a:p>
          <a:p>
            <a:endParaRPr lang="nl-NL" dirty="0"/>
          </a:p>
        </p:txBody>
      </p:sp>
    </p:spTree>
    <p:extLst>
      <p:ext uri="{BB962C8B-B14F-4D97-AF65-F5344CB8AC3E}">
        <p14:creationId xmlns:p14="http://schemas.microsoft.com/office/powerpoint/2010/main" val="2438292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reatov.nl/wp-content/uploads/2013/09/open-boeken.jpg"/>
          <p:cNvPicPr/>
          <p:nvPr/>
        </p:nvPicPr>
        <p:blipFill>
          <a:blip r:embed="rId2" cstate="print">
            <a:lum bright="70000" contrast="-70000"/>
            <a:extLst>
              <a:ext uri="{BEBA8EAE-BF5A-486C-A8C5-ECC9F3942E4B}">
                <a14:imgProps xmlns:a14="http://schemas.microsoft.com/office/drawing/2010/main">
                  <a14:imgLayer r:embed="rId3">
                    <a14:imgEffect>
                      <a14:colorTemperature colorTemp="4700"/>
                    </a14:imgEffect>
                    <a14:imgEffect>
                      <a14:saturation sat="102000"/>
                    </a14:imgEffect>
                  </a14:imgLayer>
                </a14:imgProps>
              </a:ext>
            </a:extLst>
          </a:blip>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p:txBody>
          <a:bodyPr>
            <a:normAutofit/>
          </a:bodyPr>
          <a:lstStyle/>
          <a:p>
            <a:r>
              <a:rPr lang="nl-NL" dirty="0"/>
              <a:t>Vragen ter bespreking</a:t>
            </a:r>
          </a:p>
        </p:txBody>
      </p:sp>
      <p:sp>
        <p:nvSpPr>
          <p:cNvPr id="3" name="Tijdelijke aanduiding voor inhoud 2"/>
          <p:cNvSpPr>
            <a:spLocks noGrp="1"/>
          </p:cNvSpPr>
          <p:nvPr>
            <p:ph idx="1"/>
          </p:nvPr>
        </p:nvSpPr>
        <p:spPr>
          <a:xfrm>
            <a:off x="457200" y="1600200"/>
            <a:ext cx="8229600" cy="4853136"/>
          </a:xfrm>
        </p:spPr>
        <p:txBody>
          <a:bodyPr>
            <a:normAutofit fontScale="70000" lnSpcReduction="20000"/>
          </a:bodyPr>
          <a:lstStyle/>
          <a:p>
            <a:pPr marL="514350" lvl="2" indent="-514350">
              <a:spcAft>
                <a:spcPts val="1200"/>
              </a:spcAft>
              <a:buAutoNum type="arabicPeriod" startAt="7"/>
              <a:tabLst>
                <a:tab pos="268288" algn="l"/>
              </a:tabLst>
            </a:pPr>
            <a:r>
              <a:rPr lang="nl-NL" sz="2600" dirty="0"/>
              <a:t>Wat betekent ‘bevrijd van de macht van de zonde’ (Romeinen 3:26; Markus 10:45)? In welke opzichten is het waar dat de zonde ons niet langer in de greep heeft (Johannes 8:36)?</a:t>
            </a:r>
          </a:p>
          <a:p>
            <a:pPr marL="514350" lvl="2" indent="-514350">
              <a:spcAft>
                <a:spcPts val="1200"/>
              </a:spcAft>
              <a:buAutoNum type="arabicPeriod" startAt="7"/>
              <a:tabLst>
                <a:tab pos="268288" algn="l"/>
              </a:tabLst>
            </a:pPr>
            <a:r>
              <a:rPr lang="nl-NL" sz="2600" dirty="0"/>
              <a:t>De schrijver van de brief aan de Hebreeën zegt: “Het is onmogelijk dat het bloed van stieren en schapen zonden kan wegnemen." (Hebr. 10:4) Wat was dan de zin van de uitgebreide offerdienst in het Oude Testament (Hebr. 10:1; 1 Johannes 1:7)?</a:t>
            </a:r>
          </a:p>
          <a:p>
            <a:pPr marL="514350" lvl="2" indent="-514350">
              <a:spcAft>
                <a:spcPts val="1200"/>
              </a:spcAft>
              <a:buAutoNum type="arabicPeriod" startAt="7"/>
              <a:tabLst>
                <a:tab pos="268288" algn="l"/>
              </a:tabLst>
            </a:pPr>
            <a:r>
              <a:rPr lang="nl-NL" sz="2600" dirty="0"/>
              <a:t>Wat is jouw antwoord op de suggestie dat het onrechtvaardig van God zou zijn dat Hij Jezus, die onschuldig was, in plaats van ons gestraft heeft? (2 Kor. 5:19; Gal. 2:20).</a:t>
            </a:r>
          </a:p>
          <a:p>
            <a:pPr marL="514350" lvl="2" indent="-514350">
              <a:spcAft>
                <a:spcPts val="1200"/>
              </a:spcAft>
              <a:buAutoNum type="arabicPeriod" startAt="7"/>
              <a:tabLst>
                <a:tab pos="268288" algn="l"/>
              </a:tabLst>
            </a:pPr>
            <a:r>
              <a:rPr lang="nl-NL" sz="2600" dirty="0"/>
              <a:t>Is de plaats die de ‘zonde’ in de prediking inneemt voldoende of zou het volgens jou anders moeten? Wanneer het anders zou moeten, hoe dan en waarom denk jij dat?</a:t>
            </a:r>
          </a:p>
          <a:p>
            <a:pPr marL="176213" indent="-176213">
              <a:spcAft>
                <a:spcPts val="1200"/>
              </a:spcAft>
              <a:buNone/>
            </a:pPr>
            <a:endParaRPr lang="nl-NL" sz="2600" dirty="0"/>
          </a:p>
          <a:p>
            <a:pPr marL="0" indent="0">
              <a:buNone/>
            </a:pPr>
            <a:endParaRPr lang="nl-NL" dirty="0"/>
          </a:p>
          <a:p>
            <a:pPr marL="0" indent="0">
              <a:buNone/>
            </a:pPr>
            <a:r>
              <a:rPr lang="nl-NL" dirty="0"/>
              <a:t> </a:t>
            </a:r>
          </a:p>
          <a:p>
            <a:pPr marL="0" indent="0">
              <a:buNone/>
            </a:pPr>
            <a:endParaRPr lang="nl-NL" dirty="0"/>
          </a:p>
          <a:p>
            <a:endParaRPr lang="nl-NL" dirty="0"/>
          </a:p>
        </p:txBody>
      </p:sp>
    </p:spTree>
    <p:extLst>
      <p:ext uri="{BB962C8B-B14F-4D97-AF65-F5344CB8AC3E}">
        <p14:creationId xmlns:p14="http://schemas.microsoft.com/office/powerpoint/2010/main" val="1061281698"/>
      </p:ext>
    </p:extLst>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1730</TotalTime>
  <Words>1611</Words>
  <Application>Microsoft Office PowerPoint</Application>
  <PresentationFormat>Diavoorstelling (4:3)</PresentationFormat>
  <Paragraphs>115</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Calibri</vt:lpstr>
      <vt:lpstr>Times New Roman</vt:lpstr>
      <vt:lpstr>Office-thema</vt:lpstr>
      <vt:lpstr>Wat is de betekenis van de Heere Jezus voor een christen?</vt:lpstr>
      <vt:lpstr>Zingen psalm 22:1</vt:lpstr>
      <vt:lpstr>Praktische gang van zaken</vt:lpstr>
      <vt:lpstr>Mattheüs 27:31-54</vt:lpstr>
      <vt:lpstr>Bijbel </vt:lpstr>
      <vt:lpstr>PowerPoint-presentatie</vt:lpstr>
      <vt:lpstr>PowerPoint-presentatie</vt:lpstr>
      <vt:lpstr>Vragen ter bespreking</vt:lpstr>
      <vt:lpstr>Vragen ter bespreking</vt:lpstr>
      <vt:lpstr>Verdiepingsvragen</vt:lpstr>
      <vt:lpstr>Verdiepingsvragen</vt:lpstr>
      <vt:lpstr>Verdiepingsvragen</vt:lpstr>
      <vt:lpstr>Vragen ter bespreking</vt:lpstr>
    </vt:vector>
  </TitlesOfParts>
  <Company>Burggraaf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BijbelGespreksGroep (BGG)</dc:title>
  <dc:creator>H.M. Burggraaf</dc:creator>
  <cp:lastModifiedBy>H.M. Burggraaf</cp:lastModifiedBy>
  <cp:revision>51</cp:revision>
  <dcterms:created xsi:type="dcterms:W3CDTF">2016-08-15T10:07:22Z</dcterms:created>
  <dcterms:modified xsi:type="dcterms:W3CDTF">2016-11-25T06:16:10Z</dcterms:modified>
</cp:coreProperties>
</file>