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86" r:id="rId5"/>
    <p:sldId id="293" r:id="rId6"/>
    <p:sldId id="289" r:id="rId7"/>
    <p:sldId id="294" r:id="rId8"/>
    <p:sldId id="295" r:id="rId9"/>
    <p:sldId id="299" r:id="rId10"/>
    <p:sldId id="300" r:id="rId11"/>
    <p:sldId id="301" r:id="rId12"/>
    <p:sldId id="302" r:id="rId13"/>
    <p:sldId id="303"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4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18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C2EA564-3022-4A18-8A65-F593A7D7E5F5}" type="datetimeFigureOut">
              <a:rPr lang="nl-NL" smtClean="0"/>
              <a:pPr/>
              <a:t>26-10-2017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75000"/>
          </a:schemeClr>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EA564-3022-4A18-8A65-F593A7D7E5F5}" type="datetimeFigureOut">
              <a:rPr lang="nl-NL" smtClean="0"/>
              <a:pPr/>
              <a:t>26-10-2017</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0A4BD-C93C-43AA-B725-34860CAE9370}"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duotone>
              <a:schemeClr val="accent1">
                <a:shade val="45000"/>
                <a:satMod val="135000"/>
              </a:schemeClr>
              <a:prstClr val="white"/>
            </a:duotone>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ctrTitle"/>
          </p:nvPr>
        </p:nvSpPr>
        <p:spPr>
          <a:xfrm>
            <a:off x="395536" y="260648"/>
            <a:ext cx="8496944" cy="1470025"/>
          </a:xfrm>
        </p:spPr>
        <p:txBody>
          <a:bodyPr>
            <a:normAutofit/>
          </a:bodyPr>
          <a:lstStyle/>
          <a:p>
            <a:r>
              <a:rPr lang="nl-NL" sz="4000" dirty="0"/>
              <a:t>Gods leiding</a:t>
            </a:r>
          </a:p>
        </p:txBody>
      </p:sp>
      <p:sp>
        <p:nvSpPr>
          <p:cNvPr id="3" name="Ondertitel 2"/>
          <p:cNvSpPr>
            <a:spLocks noGrp="1"/>
          </p:cNvSpPr>
          <p:nvPr>
            <p:ph type="subTitle" idx="1"/>
          </p:nvPr>
        </p:nvSpPr>
        <p:spPr>
          <a:xfrm>
            <a:off x="1371600" y="5085184"/>
            <a:ext cx="6400800" cy="553616"/>
          </a:xfrm>
        </p:spPr>
        <p:txBody>
          <a:bodyPr>
            <a:normAutofit lnSpcReduction="10000"/>
          </a:bodyPr>
          <a:lstStyle/>
          <a:p>
            <a:r>
              <a:rPr lang="nl-NL" dirty="0" err="1">
                <a:solidFill>
                  <a:schemeClr val="tx1"/>
                </a:solidFill>
              </a:rPr>
              <a:t>BijbelGespreksGroep</a:t>
            </a:r>
            <a:r>
              <a:rPr lang="nl-NL" dirty="0">
                <a:solidFill>
                  <a:schemeClr val="tx1"/>
                </a:solidFill>
              </a:rPr>
              <a:t> (BGG)</a:t>
            </a:r>
          </a:p>
        </p:txBody>
      </p:sp>
      <p:sp>
        <p:nvSpPr>
          <p:cNvPr id="11266" name="AutoShape 2" descr="Afbeeldingsresultaat voor open boeken"/>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
        <p:nvSpPr>
          <p:cNvPr id="6" name="Titel 1"/>
          <p:cNvSpPr txBox="1">
            <a:spLocks/>
          </p:cNvSpPr>
          <p:nvPr/>
        </p:nvSpPr>
        <p:spPr>
          <a:xfrm>
            <a:off x="1115616" y="2032223"/>
            <a:ext cx="7488832" cy="226211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nl-NL" sz="4800" dirty="0"/>
          </a:p>
        </p:txBody>
      </p:sp>
      <p:sp>
        <p:nvSpPr>
          <p:cNvPr id="7" name="Titel 1"/>
          <p:cNvSpPr txBox="1">
            <a:spLocks/>
          </p:cNvSpPr>
          <p:nvPr/>
        </p:nvSpPr>
        <p:spPr>
          <a:xfrm>
            <a:off x="395536" y="2089299"/>
            <a:ext cx="8496944"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nl-NL"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3" y="1268760"/>
            <a:ext cx="8382000" cy="5103561"/>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dirty="0">
                <a:latin typeface="Arial" panose="020B0604020202020204" pitchFamily="34" charset="0"/>
                <a:ea typeface="Times New Roman" panose="02020603050405020304" pitchFamily="18" charset="0"/>
                <a:cs typeface="Times New Roman" panose="02020603050405020304" pitchFamily="18" charset="0"/>
              </a:rPr>
              <a:t>Door de Heilige Geest;</a:t>
            </a:r>
          </a:p>
          <a:p>
            <a:pPr lvl="2"/>
            <a:r>
              <a:rPr lang="nl-NL" dirty="0"/>
              <a:t>Voor Zijn hemelvaart beloofde de Heere Jezus dat Hij door Zijn Geest zou wonen in ieder die in Hem gelooft.</a:t>
            </a:r>
          </a:p>
          <a:p>
            <a:pPr lvl="2"/>
            <a:r>
              <a:rPr lang="nl-NL" dirty="0"/>
              <a:t>Wij zijn door het geloof, een woonplaats van de Heilige Geest.</a:t>
            </a:r>
          </a:p>
          <a:p>
            <a:pPr lvl="2"/>
            <a:r>
              <a:rPr lang="nl-NL" dirty="0"/>
              <a:t>Die Geest leert ons Zijn stem herkennen.</a:t>
            </a:r>
          </a:p>
          <a:p>
            <a:pPr lvl="2"/>
            <a:r>
              <a:rPr lang="nl-NL" dirty="0"/>
              <a:t>Hoe beter je Hem leert kennen, hoe gemakkelijker je zijn stem herkent.</a:t>
            </a:r>
          </a:p>
          <a:p>
            <a:r>
              <a:rPr lang="nl-NL" dirty="0"/>
              <a:t>Hoe spreekt de Heilige Geest tot ons?</a:t>
            </a:r>
          </a:p>
          <a:p>
            <a:pPr lvl="2"/>
            <a:r>
              <a:rPr lang="nl-NL" dirty="0"/>
              <a:t>Wanneer we bidden</a:t>
            </a:r>
          </a:p>
          <a:p>
            <a:pPr lvl="2"/>
            <a:r>
              <a:rPr lang="nl-NL" dirty="0"/>
              <a:t>Door ons een sterk verlangen te geven om iets te doen</a:t>
            </a:r>
          </a:p>
          <a:p>
            <a:pPr lvl="2"/>
            <a:r>
              <a:rPr lang="nl-NL" dirty="0"/>
              <a:t>Op een bijzondere manier (bijvoorbeeld een droom)</a:t>
            </a:r>
          </a:p>
          <a:p>
            <a:pPr lvl="2"/>
            <a:endParaRPr lang="nl-NL" dirty="0"/>
          </a:p>
          <a:p>
            <a:pPr lvl="1"/>
            <a:endParaRPr lang="nl-NL" dirty="0"/>
          </a:p>
          <a:p>
            <a:pPr marL="457200" lvl="1" indent="0">
              <a:buNone/>
            </a:pPr>
            <a:endParaRPr lang="nl-NL" dirty="0"/>
          </a:p>
          <a:p>
            <a:pPr lvl="2"/>
            <a:endParaRPr lang="nl-NL" dirty="0"/>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endParaRPr lang="nl-NL" dirty="0"/>
          </a:p>
          <a:p>
            <a:endParaRPr lang="nl-NL" dirty="0"/>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1131329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3" y="1268760"/>
            <a:ext cx="8382000" cy="51035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dirty="0">
                <a:latin typeface="Arial" panose="020B0604020202020204" pitchFamily="34" charset="0"/>
                <a:ea typeface="Times New Roman" panose="02020603050405020304" pitchFamily="18" charset="0"/>
                <a:cs typeface="Times New Roman" panose="02020603050405020304" pitchFamily="18" charset="0"/>
              </a:rPr>
              <a:t>Door het gezonde verstand;</a:t>
            </a:r>
          </a:p>
          <a:p>
            <a:pPr lvl="2"/>
            <a:r>
              <a:rPr lang="nl-NL" dirty="0"/>
              <a:t>We hebben het gekregen om het te gebruiken</a:t>
            </a:r>
          </a:p>
          <a:p>
            <a:pPr lvl="1"/>
            <a:r>
              <a:rPr lang="nl-NL" i="1" dirty="0"/>
              <a:t>Twee terreinen waarop we Gods leiding vaak ervaren via ons gezonde verstand zijn:</a:t>
            </a:r>
          </a:p>
          <a:p>
            <a:pPr lvl="2"/>
            <a:r>
              <a:rPr lang="nl-NL" i="1" dirty="0"/>
              <a:t>Partnerkeuze</a:t>
            </a:r>
          </a:p>
          <a:p>
            <a:pPr lvl="2"/>
            <a:r>
              <a:rPr lang="nl-NL" i="1" dirty="0"/>
              <a:t>Werk &amp; Loopbaan</a:t>
            </a: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endParaRPr lang="nl-NL" dirty="0"/>
          </a:p>
          <a:p>
            <a:endParaRPr lang="nl-NL" dirty="0"/>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82285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3" y="1268760"/>
            <a:ext cx="8382000" cy="51035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dirty="0">
                <a:latin typeface="Arial" panose="020B0604020202020204" pitchFamily="34" charset="0"/>
                <a:ea typeface="Times New Roman" panose="02020603050405020304" pitchFamily="18" charset="0"/>
                <a:cs typeface="Times New Roman" panose="02020603050405020304" pitchFamily="18" charset="0"/>
              </a:rPr>
              <a:t>Door adviezen van medegelovigen;</a:t>
            </a:r>
          </a:p>
          <a:p>
            <a:pPr lvl="1"/>
            <a:r>
              <a:rPr lang="nl-NL" dirty="0"/>
              <a:t>Een beproefd en Bijbel middel om ons leiding te geven. Het boek Spreuken komt er steeds weer op terug.</a:t>
            </a:r>
          </a:p>
          <a:p>
            <a:pPr lvl="1"/>
            <a:r>
              <a:rPr lang="nl-NL" dirty="0"/>
              <a:t>Dat advies kan belangrijk zijn en zwaar wegen, maar je blijft zelf verantwoordelijk voor de weg die je kiest.</a:t>
            </a:r>
          </a:p>
          <a:p>
            <a:pPr lvl="1"/>
            <a:r>
              <a:rPr lang="nl-NL" dirty="0"/>
              <a:t>Hun advies is een deel van Gods leiding, maar hoeft zeker niet het enige te zijn, God gebruikt vaak diverse middelen door elkaar heen.</a:t>
            </a:r>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16239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3" y="1268760"/>
            <a:ext cx="8382000" cy="5103561"/>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dirty="0">
                <a:latin typeface="Arial" panose="020B0604020202020204" pitchFamily="34" charset="0"/>
                <a:ea typeface="Times New Roman" panose="02020603050405020304" pitchFamily="18" charset="0"/>
                <a:cs typeface="Times New Roman" panose="02020603050405020304" pitchFamily="18" charset="0"/>
              </a:rPr>
              <a:t>Door omstandigheden</a:t>
            </a:r>
            <a:endParaRPr lang="nl-NL" dirty="0"/>
          </a:p>
          <a:p>
            <a:pPr lvl="1"/>
            <a:r>
              <a:rPr lang="nl-NL" dirty="0"/>
              <a:t>God opent en sluit deuren om ons in Zijn wegen te leiden.</a:t>
            </a:r>
          </a:p>
          <a:p>
            <a:pPr lvl="1"/>
            <a:r>
              <a:rPr lang="nl-NL" dirty="0"/>
              <a:t>Daarom moeten we biddend en luisterend onze weg met God gaan</a:t>
            </a:r>
          </a:p>
          <a:p>
            <a:pPr lvl="1"/>
            <a:r>
              <a:rPr lang="nl-NL" dirty="0"/>
              <a:t>‘Wanneer we het over Gods leiding hebben, is geduld heel belangrijk:</a:t>
            </a:r>
          </a:p>
          <a:p>
            <a:pPr lvl="2"/>
            <a:r>
              <a:rPr lang="nl-NL" dirty="0"/>
              <a:t>Denk maar aan Abraham, Izak en Jakob, zij moesten lang geduld oefenen, voordat ze de vervulling van God beloften kregen.</a:t>
            </a:r>
          </a:p>
          <a:p>
            <a:pPr lvl="2"/>
            <a:r>
              <a:rPr lang="nl-NL" dirty="0"/>
              <a:t>We lopen God anders al snel voor de voeten, denk aan Jozef, aan Mozes en later ook aan Petrus.</a:t>
            </a:r>
          </a:p>
          <a:p>
            <a:pPr lvl="1"/>
            <a:r>
              <a:rPr lang="nl-NL" dirty="0"/>
              <a:t>Wees je ervan bewust dat ook jij fouten maakt, wanneer het gaat om Gods leiding in je leven.</a:t>
            </a:r>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2154334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creatov.nl/wp-content/uploads/2013/09/open-boeken.jpg"/>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1979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922114"/>
          </a:xfrm>
        </p:spPr>
        <p:txBody>
          <a:bodyPr>
            <a:normAutofit/>
          </a:bodyPr>
          <a:lstStyle/>
          <a:p>
            <a:r>
              <a:rPr lang="nl-NL" dirty="0"/>
              <a:t>Zingen psalm 25:2</a:t>
            </a:r>
          </a:p>
        </p:txBody>
      </p:sp>
      <p:sp>
        <p:nvSpPr>
          <p:cNvPr id="3" name="Tijdelijke aanduiding voor inhoud 2"/>
          <p:cNvSpPr>
            <a:spLocks noGrp="1"/>
          </p:cNvSpPr>
          <p:nvPr>
            <p:ph idx="1"/>
          </p:nvPr>
        </p:nvSpPr>
        <p:spPr>
          <a:xfrm>
            <a:off x="1907704" y="1196752"/>
            <a:ext cx="5688632" cy="3767042"/>
          </a:xfrm>
        </p:spPr>
        <p:txBody>
          <a:bodyPr>
            <a:noAutofit/>
          </a:bodyPr>
          <a:lstStyle/>
          <a:p>
            <a:pPr marL="0" indent="0" algn="ctr">
              <a:buNone/>
            </a:pPr>
            <a:endParaRPr lang="nl-NL" sz="2000" dirty="0"/>
          </a:p>
          <a:p>
            <a:pPr marL="0" indent="0" algn="ctr">
              <a:buNone/>
            </a:pPr>
            <a:r>
              <a:rPr lang="nl-NL" sz="2000" dirty="0"/>
              <a:t>2.HEER',ai, maak mij Uwe wegen,</a:t>
            </a:r>
          </a:p>
          <a:p>
            <a:pPr marL="0" indent="0" algn="ctr">
              <a:buNone/>
            </a:pPr>
            <a:r>
              <a:rPr lang="nl-NL" sz="2000" dirty="0"/>
              <a:t>Door Uw woord en Geest bekend;</a:t>
            </a:r>
          </a:p>
          <a:p>
            <a:pPr marL="0" indent="0" algn="ctr">
              <a:buNone/>
            </a:pPr>
            <a:r>
              <a:rPr lang="nl-NL" sz="2000" dirty="0"/>
              <a:t>Leer mij, hoe die zijn gelegen,</a:t>
            </a:r>
          </a:p>
          <a:p>
            <a:pPr marL="0" indent="0" algn="ctr">
              <a:buNone/>
            </a:pPr>
            <a:r>
              <a:rPr lang="nl-NL" sz="2000" dirty="0"/>
              <a:t>En waarheen G' Uw treden wendt,</a:t>
            </a:r>
          </a:p>
          <a:p>
            <a:pPr marL="0" indent="0" algn="ctr">
              <a:buNone/>
            </a:pPr>
            <a:r>
              <a:rPr lang="nl-NL" sz="2000" dirty="0"/>
              <a:t>Leid mij in Uw waarheid, leer</a:t>
            </a:r>
          </a:p>
          <a:p>
            <a:pPr marL="0" indent="0" algn="ctr">
              <a:buNone/>
            </a:pPr>
            <a:r>
              <a:rPr lang="nl-NL" sz="2000" dirty="0" err="1"/>
              <a:t>IJv'rig</a:t>
            </a:r>
            <a:r>
              <a:rPr lang="nl-NL" sz="2000" dirty="0"/>
              <a:t> mij Uw wet betrachten.</a:t>
            </a:r>
          </a:p>
          <a:p>
            <a:pPr marL="0" indent="0" algn="ctr">
              <a:buNone/>
            </a:pPr>
            <a:r>
              <a:rPr lang="nl-NL" sz="2000" dirty="0"/>
              <a:t>Want Gij zijt mijn heil, o HEER',</a:t>
            </a:r>
          </a:p>
          <a:p>
            <a:pPr marL="0" indent="0" algn="ctr">
              <a:buNone/>
            </a:pPr>
            <a:r>
              <a:rPr lang="nl-NL" sz="2000" dirty="0"/>
              <a:t>' k Blijf U al den dag verwachten.</a:t>
            </a:r>
          </a:p>
          <a:p>
            <a:pPr marL="0" indent="0" algn="ctr">
              <a:buNone/>
            </a:pPr>
            <a:r>
              <a:rPr lang="nl-NL" sz="2000" dirty="0"/>
              <a:t>.</a:t>
            </a:r>
          </a:p>
          <a:p>
            <a:pPr marL="0" indent="0" algn="ctr">
              <a:buNone/>
            </a:pPr>
            <a:endParaRPr lang="nl-NL" sz="1400" dirty="0"/>
          </a:p>
          <a:p>
            <a:pPr marL="0" indent="0" algn="ctr">
              <a:buNone/>
            </a:pPr>
            <a:endParaRPr lang="nl-NL" sz="2000" dirty="0"/>
          </a:p>
          <a:p>
            <a:pPr marL="0" indent="0" algn="ctr">
              <a:buNone/>
            </a:pPr>
            <a:r>
              <a:rPr lang="nl-NL" sz="2000" dirty="0"/>
              <a:t>  </a:t>
            </a:r>
          </a:p>
        </p:txBody>
      </p:sp>
      <p:sp>
        <p:nvSpPr>
          <p:cNvPr id="5" name="Titel 1"/>
          <p:cNvSpPr txBox="1">
            <a:spLocks/>
          </p:cNvSpPr>
          <p:nvPr/>
        </p:nvSpPr>
        <p:spPr>
          <a:xfrm>
            <a:off x="457200" y="4941168"/>
            <a:ext cx="8229600" cy="11849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dirty="0"/>
              <a:t>Gebed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descr="http://creatov.nl/wp-content/uploads/2013/09/open-boeken.jpg">
            <a:extLst>
              <a:ext uri="{FF2B5EF4-FFF2-40B4-BE49-F238E27FC236}">
                <a16:creationId xmlns:a16="http://schemas.microsoft.com/office/drawing/2014/main" id="{F5383FF4-8397-441E-9787-638037572116}"/>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850106"/>
          </a:xfrm>
        </p:spPr>
        <p:txBody>
          <a:bodyPr>
            <a:normAutofit/>
          </a:bodyPr>
          <a:lstStyle/>
          <a:p>
            <a:r>
              <a:rPr lang="nl-NL" dirty="0"/>
              <a:t>	Johannes 10:1-5</a:t>
            </a:r>
          </a:p>
        </p:txBody>
      </p:sp>
      <p:sp>
        <p:nvSpPr>
          <p:cNvPr id="3" name="Tijdelijke aanduiding voor inhoud 2"/>
          <p:cNvSpPr>
            <a:spLocks noGrp="1"/>
          </p:cNvSpPr>
          <p:nvPr>
            <p:ph idx="1"/>
          </p:nvPr>
        </p:nvSpPr>
        <p:spPr>
          <a:xfrm>
            <a:off x="457200" y="1124744"/>
            <a:ext cx="8229600" cy="5544616"/>
          </a:xfrm>
        </p:spPr>
        <p:txBody>
          <a:bodyPr>
            <a:noAutofit/>
          </a:bodyPr>
          <a:lstStyle/>
          <a:p>
            <a:pPr>
              <a:spcBef>
                <a:spcPts val="0"/>
              </a:spcBef>
              <a:buFont typeface="+mj-lt"/>
              <a:buAutoNum type="arabicPeriod"/>
              <a:tabLst>
                <a:tab pos="360363" algn="l"/>
              </a:tabLst>
            </a:pPr>
            <a:r>
              <a:rPr lang="nl-NL" sz="2000" dirty="0"/>
              <a:t>	Voorwaar, voorwaar, Ik zeg u: Wie de schaapskooi niet door de deur binnengaat, maar van elders naar binnen klimt, die is een dief en een rover.</a:t>
            </a:r>
          </a:p>
          <a:p>
            <a:pPr>
              <a:spcBef>
                <a:spcPts val="0"/>
              </a:spcBef>
              <a:buFont typeface="+mj-lt"/>
              <a:buAutoNum type="arabicPeriod"/>
              <a:tabLst>
                <a:tab pos="360363" algn="l"/>
              </a:tabLst>
            </a:pPr>
            <a:r>
              <a:rPr lang="nl-NL" sz="2000" dirty="0"/>
              <a:t>	Maar wie door de deur naar binnen gaat, die is herder van de schapen.</a:t>
            </a:r>
          </a:p>
          <a:p>
            <a:pPr>
              <a:spcBef>
                <a:spcPts val="0"/>
              </a:spcBef>
              <a:buFont typeface="+mj-lt"/>
              <a:buAutoNum type="arabicPeriod"/>
              <a:tabLst>
                <a:tab pos="360363" algn="l"/>
              </a:tabLst>
            </a:pPr>
            <a:r>
              <a:rPr lang="nl-NL" sz="2000" dirty="0"/>
              <a:t>	Voor hem doet de deurwachter open en de schapen horen zijn stem, en hij roept zijn eigen schapen bij hun naam en leidt ze naar buiten.</a:t>
            </a:r>
          </a:p>
          <a:p>
            <a:pPr>
              <a:spcBef>
                <a:spcPts val="0"/>
              </a:spcBef>
              <a:buFont typeface="+mj-lt"/>
              <a:buAutoNum type="arabicPeriod"/>
              <a:tabLst>
                <a:tab pos="360363" algn="l"/>
              </a:tabLst>
            </a:pPr>
            <a:r>
              <a:rPr lang="nl-NL" sz="2000" dirty="0"/>
              <a:t>	En wanneer hij zijn eigen schapen naar buiten gedreven heeft, gaat hij voor hen uit, en de schapen volgen hem, omdat zij zijn stem kennen.</a:t>
            </a:r>
          </a:p>
          <a:p>
            <a:pPr>
              <a:spcBef>
                <a:spcPts val="0"/>
              </a:spcBef>
              <a:buFont typeface="+mj-lt"/>
              <a:buAutoNum type="arabicPeriod"/>
              <a:tabLst>
                <a:tab pos="360363" algn="l"/>
              </a:tabLst>
            </a:pPr>
            <a:r>
              <a:rPr lang="nl-NL" sz="2000" dirty="0"/>
              <a:t>	Maar een vreemde zullen zij beslist niet volgen, maar zij zullen van hem wegvluchten, omdat zij de stem van vreemden niet kennen.</a:t>
            </a:r>
          </a:p>
          <a:p>
            <a:pPr>
              <a:spcBef>
                <a:spcPts val="0"/>
              </a:spcBef>
              <a:buFont typeface="+mj-lt"/>
              <a:buAutoNum type="arabicPeriod"/>
              <a:tabLst>
                <a:tab pos="360363" algn="l"/>
              </a:tabLst>
            </a:pPr>
            <a:endParaRPr lang="nl-NL" sz="2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CACCE893-2A09-4996-A217-965D79602DB7}"/>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850106"/>
          </a:xfrm>
        </p:spPr>
        <p:txBody>
          <a:bodyPr>
            <a:normAutofit/>
          </a:bodyPr>
          <a:lstStyle/>
          <a:p>
            <a:r>
              <a:rPr lang="nl-NL" dirty="0"/>
              <a:t>	Handelingen 16:1-15</a:t>
            </a:r>
          </a:p>
        </p:txBody>
      </p:sp>
      <p:sp>
        <p:nvSpPr>
          <p:cNvPr id="3" name="Tijdelijke aanduiding voor inhoud 2"/>
          <p:cNvSpPr>
            <a:spLocks noGrp="1"/>
          </p:cNvSpPr>
          <p:nvPr>
            <p:ph idx="1"/>
          </p:nvPr>
        </p:nvSpPr>
        <p:spPr>
          <a:xfrm>
            <a:off x="457200" y="1124744"/>
            <a:ext cx="8229600" cy="5472608"/>
          </a:xfrm>
        </p:spPr>
        <p:txBody>
          <a:bodyPr>
            <a:noAutofit/>
          </a:bodyPr>
          <a:lstStyle/>
          <a:p>
            <a:pPr marL="457200" indent="-457200">
              <a:spcBef>
                <a:spcPts val="0"/>
              </a:spcBef>
              <a:buFont typeface="+mj-lt"/>
              <a:buAutoNum type="arabicPeriod"/>
              <a:tabLst>
                <a:tab pos="360363" algn="l"/>
              </a:tabLst>
            </a:pPr>
            <a:r>
              <a:rPr lang="nl-NL" sz="2000" dirty="0"/>
              <a:t>En hij kwam in </a:t>
            </a:r>
            <a:r>
              <a:rPr lang="nl-NL" sz="2000" dirty="0" err="1"/>
              <a:t>Derbe</a:t>
            </a:r>
            <a:r>
              <a:rPr lang="nl-NL" sz="2000" dirty="0"/>
              <a:t> en in Lystre aan. En zie, er was daar een zekere discipel van wie de naam Timotheüs was, de zoon van een gelovige Joodse vrouw, maar van een Griekse vader;</a:t>
            </a:r>
          </a:p>
          <a:p>
            <a:pPr marL="457200" indent="-457200">
              <a:spcBef>
                <a:spcPts val="0"/>
              </a:spcBef>
              <a:buFont typeface="+mj-lt"/>
              <a:buAutoNum type="arabicPeriod"/>
              <a:tabLst>
                <a:tab pos="360363" algn="l"/>
              </a:tabLst>
            </a:pPr>
            <a:r>
              <a:rPr lang="nl-NL" sz="2000" dirty="0"/>
              <a:t>van wie een goed getuigenis gegeven werd door de broeders in Lystre en Ikonium.</a:t>
            </a:r>
          </a:p>
          <a:p>
            <a:pPr marL="457200" indent="-457200">
              <a:spcBef>
                <a:spcPts val="0"/>
              </a:spcBef>
              <a:buFont typeface="+mj-lt"/>
              <a:buAutoNum type="arabicPeriod"/>
              <a:tabLst>
                <a:tab pos="360363" algn="l"/>
              </a:tabLst>
            </a:pPr>
            <a:r>
              <a:rPr lang="nl-NL" sz="2000" dirty="0"/>
              <a:t>Paulus wilde dat die met hem mee zou gaan; en hij nam hem bij zich en besneed hem omwille van de Joden die in die plaatsen woonden, want zij wisten allen dat zijn vader een Griek was.</a:t>
            </a:r>
          </a:p>
          <a:p>
            <a:pPr marL="457200" indent="-457200">
              <a:spcBef>
                <a:spcPts val="0"/>
              </a:spcBef>
              <a:buFont typeface="+mj-lt"/>
              <a:buAutoNum type="arabicPeriod"/>
              <a:tabLst>
                <a:tab pos="360363" algn="l"/>
              </a:tabLst>
            </a:pPr>
            <a:r>
              <a:rPr lang="nl-NL" sz="2000" dirty="0"/>
              <a:t>En toen zij de steden langs reisden, brachten zij hun de bepalingen over waarvan de apostelen en de ouderlingen in Jeruzalem besloten hadden dat men die in acht moest nemen.</a:t>
            </a:r>
          </a:p>
          <a:p>
            <a:pPr marL="457200" indent="-457200">
              <a:spcBef>
                <a:spcPts val="0"/>
              </a:spcBef>
              <a:buFont typeface="+mj-lt"/>
              <a:buAutoNum type="arabicPeriod"/>
              <a:tabLst>
                <a:tab pos="360363" algn="l"/>
              </a:tabLst>
            </a:pPr>
            <a:r>
              <a:rPr lang="nl-NL" sz="2000" dirty="0"/>
              <a:t>De gemeenten dan werden bevestigd in het geloof en namen dagelijks in aantal toe.</a:t>
            </a:r>
          </a:p>
          <a:p>
            <a:pPr marL="457200" indent="-457200">
              <a:spcBef>
                <a:spcPts val="0"/>
              </a:spcBef>
              <a:buFont typeface="+mj-lt"/>
              <a:buAutoNum type="arabicPeriod"/>
              <a:tabLst>
                <a:tab pos="360363" algn="l"/>
              </a:tabLst>
            </a:pPr>
            <a:r>
              <a:rPr lang="nl-NL" sz="2000" dirty="0"/>
              <a:t>En nadat zij door </a:t>
            </a:r>
            <a:r>
              <a:rPr lang="nl-NL" sz="2000" dirty="0" err="1"/>
              <a:t>Frygië</a:t>
            </a:r>
            <a:r>
              <a:rPr lang="nl-NL" sz="2000" dirty="0"/>
              <a:t> en het land van Galatië gereisd waren, werden zij door de Heilige Geest verhinderd het Woord in </a:t>
            </a:r>
            <a:r>
              <a:rPr lang="nl-NL" sz="2000" dirty="0" err="1"/>
              <a:t>Asia</a:t>
            </a:r>
            <a:r>
              <a:rPr lang="nl-NL" sz="2000" dirty="0"/>
              <a:t> te spreken.</a:t>
            </a:r>
          </a:p>
          <a:p>
            <a:pPr marL="457200" indent="-457200">
              <a:spcBef>
                <a:spcPts val="0"/>
              </a:spcBef>
              <a:buFont typeface="+mj-lt"/>
              <a:buAutoNum type="arabicPeriod"/>
              <a:tabLst>
                <a:tab pos="360363" algn="l"/>
              </a:tabLst>
            </a:pPr>
            <a:r>
              <a:rPr lang="nl-NL" sz="2000" dirty="0"/>
              <a:t>En bij </a:t>
            </a:r>
            <a:r>
              <a:rPr lang="nl-NL" sz="2000" dirty="0" err="1"/>
              <a:t>Mysië</a:t>
            </a:r>
            <a:r>
              <a:rPr lang="nl-NL" sz="2000" dirty="0"/>
              <a:t> gekomen, probeerden zij naar </a:t>
            </a:r>
            <a:r>
              <a:rPr lang="nl-NL" sz="2000" dirty="0" err="1"/>
              <a:t>Bithynië</a:t>
            </a:r>
            <a:r>
              <a:rPr lang="nl-NL" sz="2000" dirty="0"/>
              <a:t> te reizen, maar de Geest liet het hun niet toe.</a:t>
            </a:r>
          </a:p>
        </p:txBody>
      </p:sp>
    </p:spTree>
    <p:extLst>
      <p:ext uri="{BB962C8B-B14F-4D97-AF65-F5344CB8AC3E}">
        <p14:creationId xmlns:p14="http://schemas.microsoft.com/office/powerpoint/2010/main" val="4229076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CACCE893-2A09-4996-A217-965D79602DB7}"/>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57200" y="476672"/>
            <a:ext cx="8229600" cy="6048672"/>
          </a:xfrm>
        </p:spPr>
        <p:txBody>
          <a:bodyPr>
            <a:noAutofit/>
          </a:bodyPr>
          <a:lstStyle/>
          <a:p>
            <a:pPr marL="457200" indent="-457200">
              <a:spcBef>
                <a:spcPts val="0"/>
              </a:spcBef>
              <a:buAutoNum type="arabicPeriod" startAt="8"/>
              <a:tabLst>
                <a:tab pos="360363" algn="l"/>
              </a:tabLst>
            </a:pPr>
            <a:r>
              <a:rPr lang="nl-NL" sz="2000" dirty="0"/>
              <a:t>En nadat zij </a:t>
            </a:r>
            <a:r>
              <a:rPr lang="nl-NL" sz="2000" dirty="0" err="1"/>
              <a:t>Mysië</a:t>
            </a:r>
            <a:r>
              <a:rPr lang="nl-NL" sz="2000" dirty="0"/>
              <a:t> </a:t>
            </a:r>
            <a:r>
              <a:rPr lang="nl-NL" sz="2000" dirty="0" err="1"/>
              <a:t>voorbijgereisd</a:t>
            </a:r>
            <a:r>
              <a:rPr lang="nl-NL" sz="2000" dirty="0"/>
              <a:t> waren, kwamen zij in </a:t>
            </a:r>
            <a:r>
              <a:rPr lang="nl-NL" sz="2000" dirty="0" err="1"/>
              <a:t>Troas</a:t>
            </a:r>
            <a:r>
              <a:rPr lang="nl-NL" sz="2000" dirty="0"/>
              <a:t>.</a:t>
            </a:r>
          </a:p>
          <a:p>
            <a:pPr marL="457200" indent="-457200">
              <a:spcBef>
                <a:spcPts val="0"/>
              </a:spcBef>
              <a:buAutoNum type="arabicPeriod" startAt="8"/>
              <a:tabLst>
                <a:tab pos="360363" algn="l"/>
              </a:tabLst>
            </a:pPr>
            <a:r>
              <a:rPr lang="nl-NL" sz="2000" dirty="0"/>
              <a:t>En Paulus kreeg ‘s nachts een visioen te zien: er stond een Macedonische man, die hem dringend vroeg: Kom over naar Macedonië en help ons!</a:t>
            </a:r>
          </a:p>
          <a:p>
            <a:pPr marL="457200" indent="-457200">
              <a:spcBef>
                <a:spcPts val="0"/>
              </a:spcBef>
              <a:buAutoNum type="arabicPeriod" startAt="8"/>
              <a:tabLst>
                <a:tab pos="360363" algn="l"/>
              </a:tabLst>
            </a:pPr>
            <a:r>
              <a:rPr lang="nl-NL" sz="2000" dirty="0"/>
              <a:t>Toen hij nu dit visioen gezien had, probeerden wij meteen naar Macedonië te reizen, omdat wij eruit opmaakten dat de Heere ons geroepen had aan hen het Evangelie te verkondigen.</a:t>
            </a:r>
          </a:p>
          <a:p>
            <a:pPr marL="457200" indent="-457200">
              <a:spcBef>
                <a:spcPts val="0"/>
              </a:spcBef>
              <a:buAutoNum type="arabicPeriod" startAt="8"/>
              <a:tabLst>
                <a:tab pos="360363" algn="l"/>
              </a:tabLst>
            </a:pPr>
            <a:r>
              <a:rPr lang="nl-NL" sz="2000" dirty="0"/>
              <a:t>Wij voeren dan van </a:t>
            </a:r>
            <a:r>
              <a:rPr lang="nl-NL" sz="2000" dirty="0" err="1"/>
              <a:t>Troas</a:t>
            </a:r>
            <a:r>
              <a:rPr lang="nl-NL" sz="2000" dirty="0"/>
              <a:t> weg en koersten recht op </a:t>
            </a:r>
            <a:r>
              <a:rPr lang="nl-NL" sz="2000" dirty="0" err="1"/>
              <a:t>Samothrace</a:t>
            </a:r>
            <a:r>
              <a:rPr lang="nl-NL" sz="2000" dirty="0"/>
              <a:t> aan en de volgende dag op </a:t>
            </a:r>
            <a:r>
              <a:rPr lang="nl-NL" sz="2000" dirty="0" err="1"/>
              <a:t>Neapolis</a:t>
            </a:r>
            <a:r>
              <a:rPr lang="nl-NL" sz="2000" dirty="0"/>
              <a:t>.</a:t>
            </a:r>
          </a:p>
          <a:p>
            <a:pPr marL="457200" indent="-457200">
              <a:spcBef>
                <a:spcPts val="0"/>
              </a:spcBef>
              <a:buAutoNum type="arabicPeriod" startAt="8"/>
              <a:tabLst>
                <a:tab pos="360363" algn="l"/>
              </a:tabLst>
            </a:pPr>
            <a:r>
              <a:rPr lang="nl-NL" sz="2000" dirty="0"/>
              <a:t>En vandaar gingen wij naar Filippi, de eerste stad van dit deel van Macedonië, een kolonie. En wij verbleven een aantal dagen in die stad.</a:t>
            </a:r>
          </a:p>
          <a:p>
            <a:pPr marL="457200" indent="-457200">
              <a:spcBef>
                <a:spcPts val="0"/>
              </a:spcBef>
              <a:buAutoNum type="arabicPeriod" startAt="8"/>
              <a:tabLst>
                <a:tab pos="360363" algn="l"/>
              </a:tabLst>
            </a:pPr>
            <a:r>
              <a:rPr lang="nl-NL" sz="2000" dirty="0"/>
              <a:t>En op de dag van de sabbat gingen wij de stad uit, de rivier langs, waar het gebed gewoonlijk plaatsvond; en nadat wij daar waren gaan zitten, spraken wij tot de vrouwen die er samengekomen waren.</a:t>
            </a:r>
          </a:p>
          <a:p>
            <a:pPr marL="457200" indent="-457200">
              <a:spcBef>
                <a:spcPts val="0"/>
              </a:spcBef>
              <a:buAutoNum type="arabicPeriod" startAt="8"/>
              <a:tabLst>
                <a:tab pos="360363" algn="l"/>
              </a:tabLst>
            </a:pPr>
            <a:r>
              <a:rPr lang="nl-NL" sz="2000" dirty="0"/>
              <a:t>En een zekere vrouw, van wie de naam Lydia was, een purperverkoopster uit de stad </a:t>
            </a:r>
            <a:r>
              <a:rPr lang="nl-NL" sz="2000" dirty="0" err="1"/>
              <a:t>Thyatira</a:t>
            </a:r>
            <a:r>
              <a:rPr lang="nl-NL" sz="2000" dirty="0"/>
              <a:t>, die God diende, luisterde naar ons. En de Heere opende haar hart, zodat zij acht gaf op wat door Paulus gesproken werd.</a:t>
            </a:r>
          </a:p>
          <a:p>
            <a:pPr marL="457200" indent="-457200">
              <a:spcBef>
                <a:spcPts val="0"/>
              </a:spcBef>
              <a:buAutoNum type="arabicPeriod" startAt="8"/>
              <a:tabLst>
                <a:tab pos="360363" algn="l"/>
              </a:tabLst>
            </a:pPr>
            <a:r>
              <a:rPr lang="nl-NL" sz="2000" dirty="0"/>
              <a:t>En toen zij gedoopt was, en haar huisgenoten, drong zij er bij ons op aan: Als u van oordeel bent dat ik trouw ben aan de Heere, kom dan in mijn huis en blijf er. En zij drong er sterk bij ons op aan.</a:t>
            </a:r>
          </a:p>
        </p:txBody>
      </p:sp>
    </p:spTree>
    <p:extLst>
      <p:ext uri="{BB962C8B-B14F-4D97-AF65-F5344CB8AC3E}">
        <p14:creationId xmlns:p14="http://schemas.microsoft.com/office/powerpoint/2010/main" val="2412606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620363" y="1268760"/>
            <a:ext cx="8229600" cy="51035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nl-NL" dirty="0"/>
              <a:t>Vragen:</a:t>
            </a:r>
          </a:p>
          <a:p>
            <a:pPr marL="0" indent="0">
              <a:buNone/>
            </a:pPr>
            <a:endParaRPr lang="nl-NL" dirty="0"/>
          </a:p>
          <a:p>
            <a:r>
              <a:rPr lang="nl-NL" dirty="0"/>
              <a:t>Welke middelen gebruikt de Heere God daarvoor?</a:t>
            </a:r>
          </a:p>
          <a:p>
            <a:r>
              <a:rPr lang="nl-NL" dirty="0"/>
              <a:t>En hoe maak je daar dan gebruik van bijvoorbeeld bij belangrijke beslissingen?</a:t>
            </a:r>
          </a:p>
          <a:p>
            <a:r>
              <a:rPr lang="nl-NL" dirty="0"/>
              <a:t>Hoe herken je Gods leiding in je leven?</a:t>
            </a:r>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1872761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2" end="2"/>
                                            </p:txEl>
                                          </p:spTgt>
                                        </p:tgtEl>
                                        <p:attrNameLst>
                                          <p:attrName>style.visibility</p:attrName>
                                        </p:attrNameLst>
                                      </p:cBhvr>
                                      <p:to>
                                        <p:strVal val="visible"/>
                                      </p:to>
                                    </p:set>
                                    <p:animEffect transition="in" filter="fade">
                                      <p:cBhvr>
                                        <p:cTn id="14" dur="1000"/>
                                        <p:tgtEl>
                                          <p:spTgt spid="7">
                                            <p:txEl>
                                              <p:pRg st="2" end="2"/>
                                            </p:txEl>
                                          </p:spTgt>
                                        </p:tgtEl>
                                      </p:cBhvr>
                                    </p:animEffect>
                                    <p:anim calcmode="lin" valueType="num">
                                      <p:cBhvr>
                                        <p:cTn id="15"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1000"/>
                                        <p:tgtEl>
                                          <p:spTgt spid="7">
                                            <p:txEl>
                                              <p:pRg st="3" end="3"/>
                                            </p:txEl>
                                          </p:spTgt>
                                        </p:tgtEl>
                                      </p:cBhvr>
                                    </p:animEffect>
                                    <p:anim calcmode="lin" valueType="num">
                                      <p:cBhvr>
                                        <p:cTn id="22"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Effect transition="in" filter="fade">
                                      <p:cBhvr>
                                        <p:cTn id="28" dur="1000"/>
                                        <p:tgtEl>
                                          <p:spTgt spid="7">
                                            <p:txEl>
                                              <p:pRg st="4" end="4"/>
                                            </p:txEl>
                                          </p:spTgt>
                                        </p:tgtEl>
                                      </p:cBhvr>
                                    </p:animEffect>
                                    <p:anim calcmode="lin" valueType="num">
                                      <p:cBhvr>
                                        <p:cTn id="29"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4" y="1268760"/>
            <a:ext cx="8496524" cy="5103561"/>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dirty="0"/>
              <a:t>Wil je Gods leiding ervaren, dan zal er eerst sprake moeten zijn van een relatie met de God!</a:t>
            </a:r>
          </a:p>
          <a:p>
            <a:endParaRPr lang="nl-NL" dirty="0"/>
          </a:p>
          <a:p>
            <a:r>
              <a:rPr lang="nl-NL" dirty="0"/>
              <a:t>Dan zal er sprake moet zijn van een volgen van de Heere Jezus, dus van discipelschap!</a:t>
            </a:r>
          </a:p>
          <a:p>
            <a:endParaRPr lang="nl-NL" dirty="0"/>
          </a:p>
          <a:p>
            <a:r>
              <a:rPr lang="nl-NL" i="1" dirty="0"/>
              <a:t>Hij roept zijn eigen schapen bij hun naam en leidt ze naar buiten! En wanneer hij zijn eigen schapen naar buiten gedreven heeft, gaat hij voor hen uit en de schapen volgen hem omdat zij zijn stem kennen</a:t>
            </a:r>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4062845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3" y="1268760"/>
            <a:ext cx="8382000" cy="51035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buFont typeface="Arial" panose="020B0604020202020204" pitchFamily="34" charset="0"/>
              <a:buChar char="•"/>
            </a:pPr>
            <a:r>
              <a:rPr lang="nl-NL" dirty="0">
                <a:latin typeface="Arial" panose="020B0604020202020204" pitchFamily="34" charset="0"/>
                <a:ea typeface="Times New Roman" panose="02020603050405020304" pitchFamily="18" charset="0"/>
                <a:cs typeface="Times New Roman" panose="02020603050405020304" pitchFamily="18" charset="0"/>
              </a:rPr>
              <a:t>Door de Bijbel;</a:t>
            </a: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nl-NL" dirty="0">
                <a:latin typeface="Arial" panose="020B0604020202020204" pitchFamily="34" charset="0"/>
                <a:ea typeface="Times New Roman" panose="02020603050405020304" pitchFamily="18" charset="0"/>
                <a:cs typeface="Times New Roman" panose="02020603050405020304" pitchFamily="18" charset="0"/>
              </a:rPr>
              <a:t>Door de Heilige Geest;</a:t>
            </a: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nl-NL" dirty="0">
                <a:latin typeface="Arial" panose="020B0604020202020204" pitchFamily="34" charset="0"/>
                <a:ea typeface="Times New Roman" panose="02020603050405020304" pitchFamily="18" charset="0"/>
                <a:cs typeface="Times New Roman" panose="02020603050405020304" pitchFamily="18" charset="0"/>
              </a:rPr>
              <a:t>Door het gezonde verstand;</a:t>
            </a: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nl-NL" dirty="0">
                <a:latin typeface="Arial" panose="020B0604020202020204" pitchFamily="34" charset="0"/>
                <a:ea typeface="Times New Roman" panose="02020603050405020304" pitchFamily="18" charset="0"/>
                <a:cs typeface="Times New Roman" panose="02020603050405020304" pitchFamily="18" charset="0"/>
              </a:rPr>
              <a:t>Door adviezen van medegelovigen;</a:t>
            </a: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nl-NL" dirty="0">
                <a:latin typeface="Arial" panose="020B0604020202020204" pitchFamily="34" charset="0"/>
                <a:ea typeface="Times New Roman" panose="02020603050405020304" pitchFamily="18" charset="0"/>
                <a:cs typeface="Times New Roman" panose="02020603050405020304" pitchFamily="18" charset="0"/>
              </a:rPr>
              <a:t>Door omstandigheden.</a:t>
            </a:r>
          </a:p>
          <a:p>
            <a:endParaRPr lang="nl-NL" dirty="0"/>
          </a:p>
          <a:p>
            <a:endParaRPr lang="nl-NL" dirty="0"/>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107820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 calcmode="lin" valueType="num">
                                      <p:cBhvr additive="base">
                                        <p:cTn id="2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anim calcmode="lin" valueType="num">
                                      <p:cBhvr additive="base">
                                        <p:cTn id="31"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http://creatov.nl/wp-content/uploads/2013/09/open-boeken.jpg">
            <a:extLst>
              <a:ext uri="{FF2B5EF4-FFF2-40B4-BE49-F238E27FC236}">
                <a16:creationId xmlns:a16="http://schemas.microsoft.com/office/drawing/2014/main" id="{1C6C7BA9-8E13-4149-93DB-31F55A582871}"/>
              </a:ext>
            </a:extLst>
          </p:cNvPr>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49000"/>
                    </a14:imgEffect>
                    <a14:imgEffect>
                      <a14:colorTemperature colorTemp="2601"/>
                    </a14:imgEffect>
                    <a14:imgEffect>
                      <a14:saturation sat="28000"/>
                    </a14:imgEffect>
                    <a14:imgEffect>
                      <a14:brightnessContrast bright="59000" contrast="-75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7" name="Tijdelijke aanduiding voor inhoud 2"/>
          <p:cNvSpPr txBox="1">
            <a:spLocks/>
          </p:cNvSpPr>
          <p:nvPr/>
        </p:nvSpPr>
        <p:spPr>
          <a:xfrm>
            <a:off x="467963" y="1268760"/>
            <a:ext cx="8382000" cy="5103561"/>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dirty="0">
                <a:latin typeface="Arial" panose="020B0604020202020204" pitchFamily="34" charset="0"/>
                <a:ea typeface="Times New Roman" panose="02020603050405020304" pitchFamily="18" charset="0"/>
                <a:cs typeface="Times New Roman" panose="02020603050405020304" pitchFamily="18" charset="0"/>
              </a:rPr>
              <a:t>Door de Bijbel</a:t>
            </a:r>
          </a:p>
          <a:p>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r>
              <a:rPr lang="nl-NL" dirty="0">
                <a:latin typeface="Arial" panose="020B0604020202020204" pitchFamily="34" charset="0"/>
                <a:ea typeface="Times New Roman" panose="02020603050405020304" pitchFamily="18" charset="0"/>
                <a:cs typeface="Times New Roman" panose="02020603050405020304" pitchFamily="18" charset="0"/>
              </a:rPr>
              <a:t>Een aantal dingen zijn helder. Daarin hoef je niet om leiding te vragen, die heeft de Heere al gegeven. Denk aan de algemene regels rondom:</a:t>
            </a:r>
          </a:p>
          <a:p>
            <a:pPr marL="457200" lvl="1" indent="0">
              <a:buNone/>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2"/>
            <a:r>
              <a:rPr lang="nl-NL" dirty="0">
                <a:latin typeface="Arial" panose="020B0604020202020204" pitchFamily="34" charset="0"/>
                <a:ea typeface="Times New Roman" panose="02020603050405020304" pitchFamily="18" charset="0"/>
                <a:cs typeface="Times New Roman" panose="02020603050405020304" pitchFamily="18" charset="0"/>
              </a:rPr>
              <a:t>Dienst aan afgoden, </a:t>
            </a:r>
          </a:p>
          <a:p>
            <a:pPr lvl="2"/>
            <a:r>
              <a:rPr lang="nl-NL" dirty="0">
                <a:latin typeface="Arial" panose="020B0604020202020204" pitchFamily="34" charset="0"/>
                <a:ea typeface="Times New Roman" panose="02020603050405020304" pitchFamily="18" charset="0"/>
                <a:cs typeface="Times New Roman" panose="02020603050405020304" pitchFamily="18" charset="0"/>
              </a:rPr>
              <a:t>Misbruik van Gods Naam, </a:t>
            </a:r>
          </a:p>
          <a:p>
            <a:pPr lvl="2"/>
            <a:r>
              <a:rPr lang="nl-NL" dirty="0">
                <a:latin typeface="Arial" panose="020B0604020202020204" pitchFamily="34" charset="0"/>
                <a:ea typeface="Times New Roman" panose="02020603050405020304" pitchFamily="18" charset="0"/>
                <a:cs typeface="Times New Roman" panose="02020603050405020304" pitchFamily="18" charset="0"/>
              </a:rPr>
              <a:t>Diefstal, </a:t>
            </a:r>
          </a:p>
          <a:p>
            <a:pPr lvl="2"/>
            <a:r>
              <a:rPr lang="nl-NL" dirty="0">
                <a:latin typeface="Arial" panose="020B0604020202020204" pitchFamily="34" charset="0"/>
                <a:ea typeface="Times New Roman" panose="02020603050405020304" pitchFamily="18" charset="0"/>
                <a:cs typeface="Times New Roman" panose="02020603050405020304" pitchFamily="18" charset="0"/>
              </a:rPr>
              <a:t>Huwelijk en gezin, </a:t>
            </a:r>
          </a:p>
          <a:p>
            <a:pPr lvl="2"/>
            <a:r>
              <a:rPr lang="nl-NL" dirty="0">
                <a:latin typeface="Arial" panose="020B0604020202020204" pitchFamily="34" charset="0"/>
                <a:ea typeface="Times New Roman" panose="02020603050405020304" pitchFamily="18" charset="0"/>
                <a:cs typeface="Times New Roman" panose="02020603050405020304" pitchFamily="18" charset="0"/>
              </a:rPr>
              <a:t>Het betalen van belasting en dergelijke.</a:t>
            </a:r>
          </a:p>
          <a:p>
            <a:pPr lvl="2"/>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r>
              <a:rPr lang="nl-NL" dirty="0">
                <a:latin typeface="Arial" panose="020B0604020202020204" pitchFamily="34" charset="0"/>
                <a:ea typeface="Times New Roman" panose="02020603050405020304" pitchFamily="18" charset="0"/>
                <a:cs typeface="Times New Roman" panose="02020603050405020304" pitchFamily="18" charset="0"/>
              </a:rPr>
              <a:t>Daarin hoef je de Heere dus niet meer om leiding te vragen, die heeft Hij al ongevraagd gegeven.</a:t>
            </a:r>
          </a:p>
          <a:p>
            <a:pPr lvl="1"/>
            <a:endParaRPr lang="nl-NL" dirty="0">
              <a:latin typeface="Arial" panose="020B0604020202020204" pitchFamily="34" charset="0"/>
              <a:ea typeface="Times New Roman" panose="02020603050405020304" pitchFamily="18" charset="0"/>
              <a:cs typeface="Times New Roman" panose="02020603050405020304" pitchFamily="18" charset="0"/>
            </a:endParaRPr>
          </a:p>
          <a:p>
            <a:r>
              <a:rPr lang="nl-NL" dirty="0"/>
              <a:t>God spreekt gewoonlijk door de Bijbel, wanneer we deze regelmatig en systematisch onderzoeken. Dan blijkt de Bijbel vaak verrassend actueel en passend in onze dagelijkse situatie.</a:t>
            </a:r>
          </a:p>
          <a:p>
            <a:pPr lvl="1"/>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nl-NL" dirty="0">
              <a:latin typeface="Arial" panose="020B0604020202020204" pitchFamily="34" charset="0"/>
              <a:ea typeface="Times New Roman" panose="02020603050405020304" pitchFamily="18" charset="0"/>
              <a:cs typeface="Times New Roman" panose="02020603050405020304" pitchFamily="18" charset="0"/>
            </a:endParaRPr>
          </a:p>
          <a:p>
            <a:endParaRPr lang="nl-NL" dirty="0"/>
          </a:p>
          <a:p>
            <a:endParaRPr lang="nl-NL" dirty="0"/>
          </a:p>
          <a:p>
            <a:pPr marL="0" indent="0">
              <a:buNone/>
            </a:pPr>
            <a:endParaRPr lang="nl-NL" dirty="0"/>
          </a:p>
          <a:p>
            <a:pPr marL="0" indent="0">
              <a:buNone/>
            </a:pPr>
            <a:endParaRPr lang="nl-NL" dirty="0"/>
          </a:p>
          <a:p>
            <a:endParaRPr lang="nl-NL" dirty="0"/>
          </a:p>
          <a:p>
            <a:endParaRPr lang="nl-NL" sz="2400" dirty="0"/>
          </a:p>
          <a:p>
            <a:pPr marL="0" indent="0">
              <a:spcAft>
                <a:spcPts val="1200"/>
              </a:spcAft>
              <a:buFont typeface="Arial" pitchFamily="34" charset="0"/>
              <a:buNone/>
            </a:pPr>
            <a:endParaRPr lang="nl-NL" sz="2000" dirty="0"/>
          </a:p>
          <a:p>
            <a:endParaRPr lang="nl-NL" dirty="0"/>
          </a:p>
        </p:txBody>
      </p:sp>
      <p:sp>
        <p:nvSpPr>
          <p:cNvPr id="8" name="Titel 1"/>
          <p:cNvSpPr txBox="1">
            <a:spLocks/>
          </p:cNvSpPr>
          <p:nvPr/>
        </p:nvSpPr>
        <p:spPr>
          <a:xfrm>
            <a:off x="609600" y="521962"/>
            <a:ext cx="8229600" cy="611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1600" b="1" dirty="0"/>
              <a:t>Gods leiding</a:t>
            </a:r>
          </a:p>
        </p:txBody>
      </p:sp>
    </p:spTree>
    <p:extLst>
      <p:ext uri="{BB962C8B-B14F-4D97-AF65-F5344CB8AC3E}">
        <p14:creationId xmlns:p14="http://schemas.microsoft.com/office/powerpoint/2010/main" val="1988735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anim calcmode="lin" valueType="num">
                                      <p:cBhvr additive="base">
                                        <p:cTn id="2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 calcmode="lin" valueType="num">
                                      <p:cBhvr additive="base">
                                        <p:cTn id="37"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8" end="8"/>
                                            </p:txEl>
                                          </p:spTgt>
                                        </p:tgtEl>
                                        <p:attrNameLst>
                                          <p:attrName>style.visibility</p:attrName>
                                        </p:attrNameLst>
                                      </p:cBhvr>
                                      <p:to>
                                        <p:strVal val="visible"/>
                                      </p:to>
                                    </p:set>
                                    <p:anim calcmode="lin" valueType="num">
                                      <p:cBhvr additive="base">
                                        <p:cTn id="43"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10" end="10"/>
                                            </p:txEl>
                                          </p:spTgt>
                                        </p:tgtEl>
                                        <p:attrNameLst>
                                          <p:attrName>style.visibility</p:attrName>
                                        </p:attrNameLst>
                                      </p:cBhvr>
                                      <p:to>
                                        <p:strVal val="visible"/>
                                      </p:to>
                                    </p:set>
                                    <p:anim calcmode="lin" valueType="num">
                                      <p:cBhvr additive="base">
                                        <p:cTn id="49"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12" end="12"/>
                                            </p:txEl>
                                          </p:spTgt>
                                        </p:tgtEl>
                                        <p:attrNameLst>
                                          <p:attrName>style.visibility</p:attrName>
                                        </p:attrNameLst>
                                      </p:cBhvr>
                                      <p:to>
                                        <p:strVal val="visible"/>
                                      </p:to>
                                    </p:set>
                                    <p:anim calcmode="lin" valueType="num">
                                      <p:cBhvr additive="base">
                                        <p:cTn id="55" dur="500" fill="hold"/>
                                        <p:tgtEl>
                                          <p:spTgt spid="7">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sz="1600" b="1" dirty="0"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2762</TotalTime>
  <Words>1079</Words>
  <Application>Microsoft Office PowerPoint</Application>
  <PresentationFormat>Diavoorstelling (4:3)</PresentationFormat>
  <Paragraphs>187</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Calibri</vt:lpstr>
      <vt:lpstr>Times New Roman</vt:lpstr>
      <vt:lpstr>Office-thema</vt:lpstr>
      <vt:lpstr>Gods leiding</vt:lpstr>
      <vt:lpstr>Zingen psalm 25:2</vt:lpstr>
      <vt:lpstr> Johannes 10:1-5</vt:lpstr>
      <vt:lpstr> Handelingen 16:1-15</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Burggraaf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BijbelGespreksGroep (BGG)</dc:title>
  <dc:creator>H.M. Burggraaf</dc:creator>
  <cp:lastModifiedBy>H.M. Burggraaf</cp:lastModifiedBy>
  <cp:revision>107</cp:revision>
  <dcterms:created xsi:type="dcterms:W3CDTF">2016-08-15T10:07:22Z</dcterms:created>
  <dcterms:modified xsi:type="dcterms:W3CDTF">2017-10-26T12:11:04Z</dcterms:modified>
</cp:coreProperties>
</file>